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wmf" ContentType="image/x-wmf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5" r:id="rId1"/>
  </p:sldMasterIdLst>
  <p:notesMasterIdLst>
    <p:notesMasterId r:id="rId22"/>
  </p:notesMasterIdLst>
  <p:handoutMasterIdLst>
    <p:handoutMasterId r:id="rId23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9144000" cy="6858000" type="screen4x3"/>
  <p:notesSz cx="6797675" cy="9926638"/>
  <p:defaultTextStyle>
    <a:defPPr>
      <a:defRPr lang="zh-TW"/>
    </a:defPPr>
    <a:lvl1pPr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新細明體" panose="02020500000000000000" pitchFamily="18" charset="-120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新細明體" panose="02020500000000000000" pitchFamily="18" charset="-120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新細明體" panose="02020500000000000000" pitchFamily="18" charset="-120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新細明體" panose="02020500000000000000" pitchFamily="18" charset="-120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新細明體" panose="02020500000000000000" pitchFamily="18" charset="-120"/>
        <a:cs typeface="+mn-cs"/>
      </a:defRPr>
    </a:lvl5pPr>
    <a:lvl6pPr marL="2286000" algn="l" defTabSz="914400" rtl="0" eaLnBrk="1" latinLnBrk="0" hangingPunct="1">
      <a:defRPr kumimoji="1" sz="2400" kern="1200">
        <a:solidFill>
          <a:schemeClr val="tx1"/>
        </a:solidFill>
        <a:latin typeface="Times New Roman" panose="02020603050405020304" pitchFamily="18" charset="0"/>
        <a:ea typeface="新細明體" panose="02020500000000000000" pitchFamily="18" charset="-120"/>
        <a:cs typeface="+mn-cs"/>
      </a:defRPr>
    </a:lvl6pPr>
    <a:lvl7pPr marL="2743200" algn="l" defTabSz="914400" rtl="0" eaLnBrk="1" latinLnBrk="0" hangingPunct="1">
      <a:defRPr kumimoji="1" sz="2400" kern="1200">
        <a:solidFill>
          <a:schemeClr val="tx1"/>
        </a:solidFill>
        <a:latin typeface="Times New Roman" panose="02020603050405020304" pitchFamily="18" charset="0"/>
        <a:ea typeface="新細明體" panose="02020500000000000000" pitchFamily="18" charset="-120"/>
        <a:cs typeface="+mn-cs"/>
      </a:defRPr>
    </a:lvl7pPr>
    <a:lvl8pPr marL="3200400" algn="l" defTabSz="914400" rtl="0" eaLnBrk="1" latinLnBrk="0" hangingPunct="1">
      <a:defRPr kumimoji="1" sz="2400" kern="1200">
        <a:solidFill>
          <a:schemeClr val="tx1"/>
        </a:solidFill>
        <a:latin typeface="Times New Roman" panose="02020603050405020304" pitchFamily="18" charset="0"/>
        <a:ea typeface="新細明體" panose="02020500000000000000" pitchFamily="18" charset="-120"/>
        <a:cs typeface="+mn-cs"/>
      </a:defRPr>
    </a:lvl8pPr>
    <a:lvl9pPr marL="3657600" algn="l" defTabSz="914400" rtl="0" eaLnBrk="1" latinLnBrk="0" hangingPunct="1">
      <a:defRPr kumimoji="1" sz="2400" kern="1200">
        <a:solidFill>
          <a:schemeClr val="tx1"/>
        </a:solidFill>
        <a:latin typeface="Times New Roman" panose="02020603050405020304" pitchFamily="18" charset="0"/>
        <a:ea typeface="新細明體" panose="02020500000000000000" pitchFamily="18" charset="-12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0000FF"/>
    <a:srgbClr val="FF99CC"/>
    <a:srgbClr val="00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63" autoAdjust="0"/>
    <p:restoredTop sz="94660"/>
  </p:normalViewPr>
  <p:slideViewPr>
    <p:cSldViewPr>
      <p:cViewPr varScale="1">
        <p:scale>
          <a:sx n="80" d="100"/>
          <a:sy n="80" d="100"/>
        </p:scale>
        <p:origin x="84" y="72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  <p:sld r:id="rId4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_rels/viewProps.xml.rels><?xml version="1.0" encoding="UTF-8" standalone="yes"?>
<Relationships xmlns="http://schemas.openxmlformats.org/package/2006/relationships"><Relationship Id="rId3" Type="http://schemas.openxmlformats.org/officeDocument/2006/relationships/slide" Target="slides/slide3.xml"/><Relationship Id="rId2" Type="http://schemas.openxmlformats.org/officeDocument/2006/relationships/slide" Target="slides/slide2.xml"/><Relationship Id="rId1" Type="http://schemas.openxmlformats.org/officeDocument/2006/relationships/slide" Target="slides/slide1.xml"/><Relationship Id="rId4" Type="http://schemas.openxmlformats.org/officeDocument/2006/relationships/slide" Target="slides/slide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6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550" tIns="47775" rIns="95550" bIns="47775" numCol="1" anchor="t" anchorCtr="0" compatLnSpc="1">
            <a:prstTxWarp prst="textNoShape">
              <a:avLst/>
            </a:prstTxWarp>
          </a:bodyPr>
          <a:lstStyle>
            <a:lvl1pPr defTabSz="955675">
              <a:defRPr sz="1300"/>
            </a:lvl1pPr>
          </a:lstStyle>
          <a:p>
            <a:endParaRPr lang="en-US" altLang="zh-TW"/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9688" y="0"/>
            <a:ext cx="2946400" cy="496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550" tIns="47775" rIns="95550" bIns="47775" numCol="1" anchor="t" anchorCtr="0" compatLnSpc="1">
            <a:prstTxWarp prst="textNoShape">
              <a:avLst/>
            </a:prstTxWarp>
          </a:bodyPr>
          <a:lstStyle>
            <a:lvl1pPr algn="r" defTabSz="955675">
              <a:defRPr sz="1300"/>
            </a:lvl1pPr>
          </a:lstStyle>
          <a:p>
            <a:endParaRPr lang="en-US" altLang="zh-TW"/>
          </a:p>
        </p:txBody>
      </p:sp>
      <p:sp>
        <p:nvSpPr>
          <p:cNvPr id="245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8163"/>
            <a:ext cx="2946400" cy="496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550" tIns="47775" rIns="95550" bIns="47775" numCol="1" anchor="b" anchorCtr="0" compatLnSpc="1">
            <a:prstTxWarp prst="textNoShape">
              <a:avLst/>
            </a:prstTxWarp>
          </a:bodyPr>
          <a:lstStyle>
            <a:lvl1pPr defTabSz="955675">
              <a:defRPr sz="1300"/>
            </a:lvl1pPr>
          </a:lstStyle>
          <a:p>
            <a:endParaRPr lang="en-US" altLang="zh-TW"/>
          </a:p>
        </p:txBody>
      </p:sp>
      <p:sp>
        <p:nvSpPr>
          <p:cNvPr id="245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9688" y="9428163"/>
            <a:ext cx="2946400" cy="496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550" tIns="47775" rIns="95550" bIns="47775" numCol="1" anchor="b" anchorCtr="0" compatLnSpc="1">
            <a:prstTxWarp prst="textNoShape">
              <a:avLst/>
            </a:prstTxWarp>
          </a:bodyPr>
          <a:lstStyle>
            <a:lvl1pPr algn="r" defTabSz="955675">
              <a:defRPr sz="1300"/>
            </a:lvl1pPr>
          </a:lstStyle>
          <a:p>
            <a:fld id="{660C7AE6-65D6-4973-854F-1DF3E56158FF}" type="slidenum">
              <a:rPr lang="en-US" altLang="zh-TW"/>
              <a:pPr/>
              <a:t>‹#›</a:t>
            </a:fld>
            <a:endParaRPr lang="en-US" altLang="zh-TW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6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550" tIns="47775" rIns="95550" bIns="47775" numCol="1" anchor="t" anchorCtr="0" compatLnSpc="1">
            <a:prstTxWarp prst="textNoShape">
              <a:avLst/>
            </a:prstTxWarp>
          </a:bodyPr>
          <a:lstStyle>
            <a:lvl1pPr defTabSz="955675">
              <a:defRPr sz="1300"/>
            </a:lvl1pPr>
          </a:lstStyle>
          <a:p>
            <a:endParaRPr lang="en-US" altLang="zh-TW"/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49688" y="0"/>
            <a:ext cx="2946400" cy="496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550" tIns="47775" rIns="95550" bIns="47775" numCol="1" anchor="t" anchorCtr="0" compatLnSpc="1">
            <a:prstTxWarp prst="textNoShape">
              <a:avLst/>
            </a:prstTxWarp>
          </a:bodyPr>
          <a:lstStyle>
            <a:lvl1pPr algn="r" defTabSz="955675">
              <a:defRPr sz="1300"/>
            </a:lvl1pPr>
          </a:lstStyle>
          <a:p>
            <a:endParaRPr lang="en-US" altLang="zh-TW"/>
          </a:p>
        </p:txBody>
      </p:sp>
      <p:sp>
        <p:nvSpPr>
          <p:cNvPr id="22532" name="Rectangle 4"/>
          <p:cNvSpPr>
            <a:spLocks noRot="1" noChangeArrowheads="1" noTextEdit="1"/>
          </p:cNvSpPr>
          <p:nvPr>
            <p:ph type="sldImg" idx="2"/>
          </p:nvPr>
        </p:nvSpPr>
        <p:spPr bwMode="auto">
          <a:xfrm>
            <a:off x="917575" y="744538"/>
            <a:ext cx="4964113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2253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450" y="4714875"/>
            <a:ext cx="5438775" cy="4467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550" tIns="47775" rIns="95550" bIns="4777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2253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8163"/>
            <a:ext cx="2946400" cy="496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550" tIns="47775" rIns="95550" bIns="47775" numCol="1" anchor="b" anchorCtr="0" compatLnSpc="1">
            <a:prstTxWarp prst="textNoShape">
              <a:avLst/>
            </a:prstTxWarp>
          </a:bodyPr>
          <a:lstStyle>
            <a:lvl1pPr defTabSz="955675">
              <a:defRPr sz="1300"/>
            </a:lvl1pPr>
          </a:lstStyle>
          <a:p>
            <a:endParaRPr lang="en-US" altLang="zh-TW"/>
          </a:p>
        </p:txBody>
      </p:sp>
      <p:sp>
        <p:nvSpPr>
          <p:cNvPr id="2253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9688" y="9428163"/>
            <a:ext cx="2946400" cy="496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550" tIns="47775" rIns="95550" bIns="47775" numCol="1" anchor="b" anchorCtr="0" compatLnSpc="1">
            <a:prstTxWarp prst="textNoShape">
              <a:avLst/>
            </a:prstTxWarp>
          </a:bodyPr>
          <a:lstStyle>
            <a:lvl1pPr algn="r" defTabSz="955675">
              <a:defRPr sz="1300"/>
            </a:lvl1pPr>
          </a:lstStyle>
          <a:p>
            <a:fld id="{7DDE5E23-0A9F-43FB-974D-D37727BE5AB1}" type="slidenum">
              <a:rPr lang="en-US" altLang="zh-TW"/>
              <a:pPr/>
              <a:t>‹#›</a:t>
            </a:fld>
            <a:endParaRPr lang="en-US" altLang="zh-TW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新細明體" panose="02020500000000000000" pitchFamily="18" charset="-120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新細明體" panose="02020500000000000000" pitchFamily="18" charset="-120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新細明體" panose="02020500000000000000" pitchFamily="18" charset="-120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新細明體" panose="02020500000000000000" pitchFamily="18" charset="-120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新細明體" panose="02020500000000000000" pitchFamily="18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ChangeArrowheads="1"/>
          </p:cNvSpPr>
          <p:nvPr/>
        </p:nvSpPr>
        <p:spPr bwMode="auto">
          <a:xfrm>
            <a:off x="381000" y="990600"/>
            <a:ext cx="76200" cy="51054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kumimoji="0" lang="zh-TW" altLang="zh-TW"/>
          </a:p>
        </p:txBody>
      </p:sp>
      <p:sp>
        <p:nvSpPr>
          <p:cNvPr id="57347" name="Rectangle 3"/>
          <p:cNvSpPr>
            <a:spLocks noGrp="1" noChangeArrowheads="1"/>
          </p:cNvSpPr>
          <p:nvPr>
            <p:ph type="ctrTitle"/>
          </p:nvPr>
        </p:nvSpPr>
        <p:spPr>
          <a:xfrm>
            <a:off x="762000" y="1371600"/>
            <a:ext cx="7696200" cy="2057400"/>
          </a:xfrm>
        </p:spPr>
        <p:txBody>
          <a:bodyPr/>
          <a:lstStyle>
            <a:lvl1pPr>
              <a:defRPr sz="5400"/>
            </a:lvl1pPr>
          </a:lstStyle>
          <a:p>
            <a:pPr lvl="0"/>
            <a:r>
              <a:rPr lang="zh-TW" altLang="en-US" noProof="0" smtClean="0"/>
              <a:t>按一下以編輯母片標題樣式</a:t>
            </a:r>
          </a:p>
        </p:txBody>
      </p:sp>
      <p:sp>
        <p:nvSpPr>
          <p:cNvPr id="57348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762000" y="3765550"/>
            <a:ext cx="7696200" cy="2057400"/>
          </a:xfrm>
        </p:spPr>
        <p:txBody>
          <a:bodyPr/>
          <a:lstStyle>
            <a:lvl1pPr marL="0" indent="0">
              <a:buFont typeface="Wingdings" panose="05000000000000000000" pitchFamily="2" charset="2"/>
              <a:buNone/>
              <a:defRPr sz="2800">
                <a:latin typeface="Arial" panose="020B0604020202020204" pitchFamily="34" charset="0"/>
              </a:defRPr>
            </a:lvl1pPr>
          </a:lstStyle>
          <a:p>
            <a:pPr lvl="0"/>
            <a:r>
              <a:rPr lang="zh-TW" altLang="en-US" noProof="0" smtClean="0"/>
              <a:t>按一下以編輯母片副標題樣式</a:t>
            </a:r>
          </a:p>
        </p:txBody>
      </p:sp>
      <p:sp>
        <p:nvSpPr>
          <p:cNvPr id="57349" name="Rectangle 5"/>
          <p:cNvSpPr>
            <a:spLocks noGrp="1" noChangeArrowheads="1"/>
          </p:cNvSpPr>
          <p:nvPr>
            <p:ph type="dt" sz="half" idx="2"/>
          </p:nvPr>
        </p:nvSpPr>
        <p:spPr>
          <a:xfrm>
            <a:off x="457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57350" name="Rectangle 6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57351" name="Rectangle 7"/>
          <p:cNvSpPr>
            <a:spLocks noGrp="1" noChangeArrowheads="1"/>
          </p:cNvSpPr>
          <p:nvPr>
            <p:ph type="sldNum" sz="quarter" idx="4"/>
          </p:nvPr>
        </p:nvSpPr>
        <p:spPr>
          <a:xfrm>
            <a:off x="6553200" y="6248400"/>
            <a:ext cx="2133600" cy="457200"/>
          </a:xfrm>
        </p:spPr>
        <p:txBody>
          <a:bodyPr/>
          <a:lstStyle>
            <a:lvl1pPr>
              <a:defRPr b="1"/>
            </a:lvl1pPr>
          </a:lstStyle>
          <a:p>
            <a:fld id="{C498BBFA-C337-4E63-B5A2-B0884D22545F}" type="slidenum">
              <a:rPr lang="en-US" altLang="zh-TW"/>
              <a:pPr/>
              <a:t>‹#›</a:t>
            </a:fld>
            <a:endParaRPr lang="en-US" altLang="zh-TW"/>
          </a:p>
        </p:txBody>
      </p:sp>
      <p:grpSp>
        <p:nvGrpSpPr>
          <p:cNvPr id="57352" name="Group 8"/>
          <p:cNvGrpSpPr>
            <a:grpSpLocks/>
          </p:cNvGrpSpPr>
          <p:nvPr/>
        </p:nvGrpSpPr>
        <p:grpSpPr bwMode="auto">
          <a:xfrm>
            <a:off x="381000" y="304800"/>
            <a:ext cx="8391525" cy="5791200"/>
            <a:chOff x="240" y="192"/>
            <a:chExt cx="5286" cy="3648"/>
          </a:xfrm>
        </p:grpSpPr>
        <p:sp>
          <p:nvSpPr>
            <p:cNvPr id="57353" name="Rectangle 9"/>
            <p:cNvSpPr>
              <a:spLocks noChangeArrowheads="1"/>
            </p:cNvSpPr>
            <p:nvPr/>
          </p:nvSpPr>
          <p:spPr bwMode="auto">
            <a:xfrm flipV="1">
              <a:off x="5236" y="192"/>
              <a:ext cx="288" cy="288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bg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10800000" wrap="none" anchor="ctr"/>
            <a:lstStyle/>
            <a:p>
              <a:pPr algn="ctr"/>
              <a:endParaRPr kumimoji="0" lang="zh-TW" altLang="zh-TW"/>
            </a:p>
          </p:txBody>
        </p:sp>
        <p:sp>
          <p:nvSpPr>
            <p:cNvPr id="57354" name="Rectangle 10"/>
            <p:cNvSpPr>
              <a:spLocks noChangeArrowheads="1"/>
            </p:cNvSpPr>
            <p:nvPr/>
          </p:nvSpPr>
          <p:spPr bwMode="auto">
            <a:xfrm flipV="1">
              <a:off x="240" y="192"/>
              <a:ext cx="5004" cy="288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accent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10800000" wrap="none" anchor="ctr"/>
            <a:lstStyle/>
            <a:p>
              <a:pPr algn="ctr"/>
              <a:endParaRPr kumimoji="0" lang="zh-TW" altLang="zh-TW"/>
            </a:p>
          </p:txBody>
        </p:sp>
        <p:sp>
          <p:nvSpPr>
            <p:cNvPr id="57355" name="Rectangle 11"/>
            <p:cNvSpPr>
              <a:spLocks noChangeArrowheads="1"/>
            </p:cNvSpPr>
            <p:nvPr/>
          </p:nvSpPr>
          <p:spPr bwMode="auto">
            <a:xfrm flipV="1">
              <a:off x="240" y="480"/>
              <a:ext cx="5004" cy="144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bg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10800000" wrap="none" anchor="ctr"/>
            <a:lstStyle/>
            <a:p>
              <a:pPr algn="ctr"/>
              <a:endParaRPr kumimoji="0" lang="zh-TW" altLang="zh-TW"/>
            </a:p>
          </p:txBody>
        </p:sp>
        <p:sp>
          <p:nvSpPr>
            <p:cNvPr id="57356" name="Rectangle 12"/>
            <p:cNvSpPr>
              <a:spLocks noChangeArrowheads="1"/>
            </p:cNvSpPr>
            <p:nvPr/>
          </p:nvSpPr>
          <p:spPr bwMode="auto">
            <a:xfrm flipV="1">
              <a:off x="5242" y="480"/>
              <a:ext cx="282" cy="144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accent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10800000" wrap="none" anchor="ctr"/>
            <a:lstStyle/>
            <a:p>
              <a:pPr algn="ctr"/>
              <a:endParaRPr kumimoji="0" lang="zh-TW" altLang="zh-TW"/>
            </a:p>
          </p:txBody>
        </p:sp>
        <p:sp>
          <p:nvSpPr>
            <p:cNvPr id="57357" name="Line 13"/>
            <p:cNvSpPr>
              <a:spLocks noChangeShapeType="1"/>
            </p:cNvSpPr>
            <p:nvPr/>
          </p:nvSpPr>
          <p:spPr bwMode="auto">
            <a:xfrm flipH="1">
              <a:off x="480" y="2256"/>
              <a:ext cx="4848" cy="0"/>
            </a:xfrm>
            <a:prstGeom prst="line">
              <a:avLst/>
            </a:prstGeom>
            <a:noFill/>
            <a:ln w="25400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7358" name="Rectangle 14"/>
            <p:cNvSpPr>
              <a:spLocks noChangeArrowheads="1"/>
            </p:cNvSpPr>
            <p:nvPr/>
          </p:nvSpPr>
          <p:spPr bwMode="auto">
            <a:xfrm>
              <a:off x="240" y="192"/>
              <a:ext cx="5286" cy="36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kumimoji="0" lang="zh-TW" altLang="zh-TW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C94B780-DA4F-4359-A11D-E18A026C7321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5140643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533400"/>
            <a:ext cx="2057400" cy="559752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533400"/>
            <a:ext cx="6019800" cy="5597525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C2A1465-48B4-4907-9D5B-FC61646C5C3C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7774742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/>
          </p:nvPr>
        </p:nvSpPr>
        <p:spPr>
          <a:xfrm>
            <a:off x="457200" y="533400"/>
            <a:ext cx="8229600" cy="5597525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>
          <a:xfrm>
            <a:off x="457200" y="6248400"/>
            <a:ext cx="16764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>
          <a:xfrm>
            <a:off x="6781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3EEDF060-8BC2-414E-A68B-B1D7196D4FA7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69846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47DF3B8-8A92-4A37-B0EB-C7C6D20F67B1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468742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2F7D04C-B711-48A9-9D33-30EC5BBC7DF1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313610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828800"/>
            <a:ext cx="4038600" cy="4302125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828800"/>
            <a:ext cx="4038600" cy="4302125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829CFB6-8CB7-4680-8253-A600E729A0A5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6236701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F2CF86C-B2D3-4C70-857C-BAE504834A57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7403841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DD13FF7-6530-440F-9F00-B700605C4768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6274446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BD5FFA1-1774-49F6-91D9-4D26BEB3208D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1972772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8637849-EE96-4C55-A522-DE2471023B1F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9314840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4FB232-8BF1-41BB-A094-ED2EC57DED0F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3199372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533400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828800"/>
            <a:ext cx="8229600" cy="4302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56324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8400"/>
            <a:ext cx="1676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kumimoji="0" sz="1000">
                <a:latin typeface="Arial" panose="020B0604020202020204" pitchFamily="34" charset="0"/>
              </a:defRPr>
            </a:lvl1pPr>
          </a:lstStyle>
          <a:p>
            <a:endParaRPr lang="en-US" altLang="zh-TW"/>
          </a:p>
        </p:txBody>
      </p:sp>
      <p:sp>
        <p:nvSpPr>
          <p:cNvPr id="56325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kumimoji="0" sz="1000">
                <a:latin typeface="Arial" panose="020B0604020202020204" pitchFamily="34" charset="0"/>
              </a:defRPr>
            </a:lvl1pPr>
          </a:lstStyle>
          <a:p>
            <a:endParaRPr lang="en-US" altLang="zh-TW"/>
          </a:p>
        </p:txBody>
      </p:sp>
      <p:sp>
        <p:nvSpPr>
          <p:cNvPr id="5632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818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kumimoji="0" sz="1000">
                <a:latin typeface="Arial" panose="020B0604020202020204" pitchFamily="34" charset="0"/>
              </a:defRPr>
            </a:lvl1pPr>
          </a:lstStyle>
          <a:p>
            <a:fld id="{5AC13AE5-4693-47E5-A8D3-8D2B71DC7007}" type="slidenum">
              <a:rPr lang="en-US" altLang="zh-TW"/>
              <a:pPr/>
              <a:t>‹#›</a:t>
            </a:fld>
            <a:endParaRPr lang="en-US" altLang="zh-TW"/>
          </a:p>
        </p:txBody>
      </p:sp>
      <p:grpSp>
        <p:nvGrpSpPr>
          <p:cNvPr id="56327" name="Group 7"/>
          <p:cNvGrpSpPr>
            <a:grpSpLocks/>
          </p:cNvGrpSpPr>
          <p:nvPr/>
        </p:nvGrpSpPr>
        <p:grpSpPr bwMode="auto">
          <a:xfrm>
            <a:off x="279400" y="152400"/>
            <a:ext cx="8686800" cy="1600200"/>
            <a:chOff x="176" y="96"/>
            <a:chExt cx="5472" cy="1008"/>
          </a:xfrm>
        </p:grpSpPr>
        <p:sp>
          <p:nvSpPr>
            <p:cNvPr id="56328" name="Line 8"/>
            <p:cNvSpPr>
              <a:spLocks noChangeShapeType="1"/>
            </p:cNvSpPr>
            <p:nvPr/>
          </p:nvSpPr>
          <p:spPr bwMode="auto">
            <a:xfrm flipH="1">
              <a:off x="288" y="1104"/>
              <a:ext cx="523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6329" name="Rectangle 9"/>
            <p:cNvSpPr>
              <a:spLocks noChangeArrowheads="1"/>
            </p:cNvSpPr>
            <p:nvPr/>
          </p:nvSpPr>
          <p:spPr bwMode="auto">
            <a:xfrm>
              <a:off x="5504" y="96"/>
              <a:ext cx="144" cy="144"/>
            </a:xfrm>
            <a:prstGeom prst="rect">
              <a:avLst/>
            </a:prstGeom>
            <a:solidFill>
              <a:schemeClr val="bg2"/>
            </a:solidFill>
            <a:ln w="25400">
              <a:solidFill>
                <a:schemeClr val="bg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kumimoji="0" lang="zh-TW" altLang="zh-TW"/>
            </a:p>
          </p:txBody>
        </p:sp>
        <p:sp>
          <p:nvSpPr>
            <p:cNvPr id="56330" name="Rectangle 10"/>
            <p:cNvSpPr>
              <a:spLocks noChangeArrowheads="1"/>
            </p:cNvSpPr>
            <p:nvPr/>
          </p:nvSpPr>
          <p:spPr bwMode="auto">
            <a:xfrm>
              <a:off x="176" y="96"/>
              <a:ext cx="5326" cy="144"/>
            </a:xfrm>
            <a:prstGeom prst="rect">
              <a:avLst/>
            </a:prstGeom>
            <a:noFill/>
            <a:ln w="25400">
              <a:solidFill>
                <a:schemeClr val="accent2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kumimoji="0" lang="zh-TW" altLang="zh-TW"/>
            </a:p>
          </p:txBody>
        </p:sp>
        <p:sp>
          <p:nvSpPr>
            <p:cNvPr id="56331" name="Rectangle 11"/>
            <p:cNvSpPr>
              <a:spLocks noChangeArrowheads="1"/>
            </p:cNvSpPr>
            <p:nvPr/>
          </p:nvSpPr>
          <p:spPr bwMode="auto">
            <a:xfrm>
              <a:off x="176" y="240"/>
              <a:ext cx="5326" cy="88"/>
            </a:xfrm>
            <a:prstGeom prst="rect">
              <a:avLst/>
            </a:prstGeom>
            <a:solidFill>
              <a:schemeClr val="bg2"/>
            </a:solidFill>
            <a:ln w="25400">
              <a:solidFill>
                <a:schemeClr val="bg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kumimoji="0" lang="zh-TW" altLang="zh-TW"/>
            </a:p>
          </p:txBody>
        </p:sp>
        <p:sp>
          <p:nvSpPr>
            <p:cNvPr id="56332" name="Rectangle 12"/>
            <p:cNvSpPr>
              <a:spLocks noChangeArrowheads="1"/>
            </p:cNvSpPr>
            <p:nvPr/>
          </p:nvSpPr>
          <p:spPr bwMode="auto">
            <a:xfrm>
              <a:off x="5504" y="241"/>
              <a:ext cx="144" cy="86"/>
            </a:xfrm>
            <a:prstGeom prst="rect">
              <a:avLst/>
            </a:prstGeom>
            <a:noFill/>
            <a:ln w="25400">
              <a:solidFill>
                <a:schemeClr val="accent2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kumimoji="0" lang="zh-TW" altLang="zh-TW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fontAlgn="base">
        <a:spcBef>
          <a:spcPct val="0"/>
        </a:spcBef>
        <a:spcAft>
          <a:spcPct val="0"/>
        </a:spcAft>
        <a:defRPr kumimoji="1"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新細明體" panose="02020500000000000000" pitchFamily="18" charset="-120"/>
        </a:defRPr>
      </a:lvl2pPr>
      <a:lvl3pPr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新細明體" panose="02020500000000000000" pitchFamily="18" charset="-120"/>
        </a:defRPr>
      </a:lvl3pPr>
      <a:lvl4pPr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新細明體" panose="02020500000000000000" pitchFamily="18" charset="-120"/>
        </a:defRPr>
      </a:lvl4pPr>
      <a:lvl5pPr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新細明體" panose="02020500000000000000" pitchFamily="18" charset="-120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新細明體" panose="02020500000000000000" pitchFamily="18" charset="-120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新細明體" panose="02020500000000000000" pitchFamily="18" charset="-120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新細明體" panose="02020500000000000000" pitchFamily="18" charset="-120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新細明體" panose="02020500000000000000" pitchFamily="18" charset="-120"/>
        </a:defRPr>
      </a:lvl9pPr>
    </p:titleStyle>
    <p:bodyStyle>
      <a:lvl1pPr marL="469900" indent="-469900" algn="l" rtl="0" fontAlgn="base">
        <a:spcBef>
          <a:spcPct val="20000"/>
        </a:spcBef>
        <a:spcAft>
          <a:spcPct val="0"/>
        </a:spcAft>
        <a:buClr>
          <a:schemeClr val="bg2"/>
        </a:buClr>
        <a:buSzPct val="70000"/>
        <a:buFont typeface="Wingdings" panose="05000000000000000000" pitchFamily="2" charset="2"/>
        <a:buChar char="o"/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908050" indent="-436563" algn="l" rtl="0" fontAlgn="base">
        <a:spcBef>
          <a:spcPct val="200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n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377950" indent="-468313" algn="l" rtl="0" fontAlgn="base">
        <a:spcBef>
          <a:spcPct val="20000"/>
        </a:spcBef>
        <a:spcAft>
          <a:spcPct val="0"/>
        </a:spcAft>
        <a:buClr>
          <a:schemeClr val="bg2"/>
        </a:buClr>
        <a:buSzPct val="65000"/>
        <a:buFont typeface="Wingdings" panose="05000000000000000000" pitchFamily="2" charset="2"/>
        <a:buChar char="o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7213" indent="-438150" algn="l" rtl="0" fontAlgn="base">
        <a:spcBef>
          <a:spcPct val="200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n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297113" indent="-468313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anose="05000000000000000000" pitchFamily="2" charset="2"/>
        <a:buChar char="o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9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wm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4.wm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marL="838200" indent="-838200"/>
            <a:r>
              <a:rPr lang="en-US" altLang="zh-TW"/>
              <a:t>6. Heapsort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5D8D8-85D1-404F-B41C-FA7DD0A6E402}" type="slidenum">
              <a:rPr lang="en-US" altLang="zh-TW"/>
              <a:pPr/>
              <a:t>10</a:t>
            </a:fld>
            <a:endParaRPr lang="en-US" altLang="zh-TW"/>
          </a:p>
        </p:txBody>
      </p:sp>
      <p:sp>
        <p:nvSpPr>
          <p:cNvPr id="111618" name="Rectangle 2"/>
          <p:cNvSpPr>
            <a:spLocks noChangeArrowheads="1"/>
          </p:cNvSpPr>
          <p:nvPr/>
        </p:nvSpPr>
        <p:spPr bwMode="auto">
          <a:xfrm>
            <a:off x="2057400" y="-5524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TW" altLang="en-US"/>
          </a:p>
        </p:txBody>
      </p:sp>
      <p:pic>
        <p:nvPicPr>
          <p:cNvPr id="111619" name="Picture 3"/>
          <p:cNvPicPr>
            <a:picLocks noChangeAspect="1" noChangeArrowheads="1"/>
          </p:cNvPicPr>
          <p:nvPr>
            <p:ph type="body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77850" y="2347913"/>
            <a:ext cx="7989888" cy="2590800"/>
          </a:xfrm>
          <a:noFill/>
        </p:spPr>
      </p:pic>
      <p:sp>
        <p:nvSpPr>
          <p:cNvPr id="111620" name="Rectangle 4"/>
          <p:cNvSpPr>
            <a:spLocks noGrp="1" noChangeArrowheads="1"/>
          </p:cNvSpPr>
          <p:nvPr>
            <p:ph type="title"/>
          </p:nvPr>
        </p:nvSpPr>
        <p:spPr>
          <a:xfrm>
            <a:off x="457200" y="533400"/>
            <a:ext cx="8291513" cy="1143000"/>
          </a:xfrm>
          <a:noFill/>
          <a:ln/>
        </p:spPr>
        <p:txBody>
          <a:bodyPr/>
          <a:lstStyle/>
          <a:p>
            <a:r>
              <a:rPr lang="en-US" altLang="zh-TW" sz="3600"/>
              <a:t>An example of BUILD-MAX-HEAP (II)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CAF21-704F-4009-B93E-6AC04549B59E}" type="slidenum">
              <a:rPr lang="en-US" altLang="zh-TW"/>
              <a:pPr/>
              <a:t>11</a:t>
            </a:fld>
            <a:endParaRPr lang="en-US" altLang="zh-TW"/>
          </a:p>
        </p:txBody>
      </p:sp>
      <p:sp>
        <p:nvSpPr>
          <p:cNvPr id="112642" name="Rectangle 2"/>
          <p:cNvSpPr>
            <a:spLocks noChangeArrowheads="1"/>
          </p:cNvSpPr>
          <p:nvPr/>
        </p:nvSpPr>
        <p:spPr bwMode="auto">
          <a:xfrm>
            <a:off x="2128838" y="-6143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TW" altLang="en-US"/>
          </a:p>
        </p:txBody>
      </p:sp>
      <p:pic>
        <p:nvPicPr>
          <p:cNvPr id="112643" name="Picture 3"/>
          <p:cNvPicPr>
            <a:picLocks noChangeAspect="1" noChangeArrowheads="1"/>
          </p:cNvPicPr>
          <p:nvPr>
            <p:ph type="body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77850" y="2276475"/>
            <a:ext cx="7989888" cy="2665413"/>
          </a:xfrm>
          <a:noFill/>
        </p:spPr>
      </p:pic>
      <p:sp>
        <p:nvSpPr>
          <p:cNvPr id="112644" name="Rectangle 4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altLang="zh-TW" sz="3600"/>
              <a:t>An example of BUILD-MAX-HEAP (III)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D07F9-9970-4812-AB47-171D9359175A}" type="slidenum">
              <a:rPr lang="en-US" altLang="zh-TW"/>
              <a:pPr/>
              <a:t>12</a:t>
            </a:fld>
            <a:endParaRPr lang="en-US" altLang="zh-TW"/>
          </a:p>
        </p:txBody>
      </p:sp>
      <p:graphicFrame>
        <p:nvGraphicFramePr>
          <p:cNvPr id="113666" name="Object 2"/>
          <p:cNvGraphicFramePr>
            <a:graphicFrameLocks noChangeAspect="1"/>
          </p:cNvGraphicFramePr>
          <p:nvPr>
            <p:ph/>
          </p:nvPr>
        </p:nvGraphicFramePr>
        <p:xfrm>
          <a:off x="809625" y="915988"/>
          <a:ext cx="7524750" cy="535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667" name="文件" r:id="rId3" imgW="3877528" imgH="2762403" progId="Word.Document.8">
                  <p:embed/>
                </p:oleObj>
              </mc:Choice>
              <mc:Fallback>
                <p:oleObj name="文件" r:id="rId3" imgW="3877528" imgH="2762403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9625" y="915988"/>
                        <a:ext cx="7524750" cy="5359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1C3A9-95FB-42DF-B1E5-AAF69CA1CF7A}" type="slidenum">
              <a:rPr lang="en-US" altLang="zh-TW"/>
              <a:pPr/>
              <a:t>13</a:t>
            </a:fld>
            <a:endParaRPr lang="en-US" altLang="zh-TW"/>
          </a:p>
        </p:txBody>
      </p:sp>
      <p:sp>
        <p:nvSpPr>
          <p:cNvPr id="1146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6.4 </a:t>
            </a:r>
            <a:r>
              <a:rPr lang="en-US" altLang="zh-TW">
                <a:solidFill>
                  <a:srgbClr val="FF0000"/>
                </a:solidFill>
              </a:rPr>
              <a:t>The Heapsort algorithm</a:t>
            </a:r>
            <a:r>
              <a:rPr lang="en-US" altLang="zh-TW"/>
              <a:t> </a:t>
            </a:r>
          </a:p>
        </p:txBody>
      </p:sp>
      <p:sp>
        <p:nvSpPr>
          <p:cNvPr id="1146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609600" indent="-609600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TW"/>
              <a:t>HEAPSORT(</a:t>
            </a:r>
            <a:r>
              <a:rPr lang="en-US" altLang="zh-TW" i="1"/>
              <a:t>A</a:t>
            </a:r>
            <a:r>
              <a:rPr lang="en-US" altLang="zh-TW"/>
              <a:t>)</a:t>
            </a:r>
          </a:p>
          <a:p>
            <a:pPr marL="609600" indent="-609600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TW"/>
              <a:t>1  BUIDE-MAX-HEAP(</a:t>
            </a:r>
            <a:r>
              <a:rPr lang="en-US" altLang="zh-TW" i="1"/>
              <a:t>A</a:t>
            </a:r>
            <a:r>
              <a:rPr lang="en-US" altLang="zh-TW"/>
              <a:t>)</a:t>
            </a:r>
          </a:p>
          <a:p>
            <a:pPr marL="609600" indent="-609600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TW"/>
              <a:t>2  </a:t>
            </a:r>
            <a:r>
              <a:rPr lang="en-US" altLang="zh-TW" b="1"/>
              <a:t>for</a:t>
            </a:r>
            <a:r>
              <a:rPr lang="en-US" altLang="zh-TW"/>
              <a:t> </a:t>
            </a:r>
            <a:r>
              <a:rPr lang="en-US" altLang="zh-TW" i="1"/>
              <a:t>i</a:t>
            </a:r>
            <a:r>
              <a:rPr lang="en-US" altLang="zh-TW"/>
              <a:t> </a:t>
            </a:r>
            <a:r>
              <a:rPr lang="en-US" altLang="zh-TW">
                <a:sym typeface="Symbol" panose="05050102010706020507" pitchFamily="18" charset="2"/>
              </a:rPr>
              <a:t> length[</a:t>
            </a:r>
            <a:r>
              <a:rPr lang="en-US" altLang="zh-TW" i="1">
                <a:sym typeface="Symbol" panose="05050102010706020507" pitchFamily="18" charset="2"/>
              </a:rPr>
              <a:t>A</a:t>
            </a:r>
            <a:r>
              <a:rPr lang="en-US" altLang="zh-TW">
                <a:sym typeface="Symbol" panose="05050102010706020507" pitchFamily="18" charset="2"/>
              </a:rPr>
              <a:t>] </a:t>
            </a:r>
            <a:r>
              <a:rPr lang="en-US" altLang="zh-TW" b="1">
                <a:sym typeface="Symbol" panose="05050102010706020507" pitchFamily="18" charset="2"/>
              </a:rPr>
              <a:t>downto</a:t>
            </a:r>
            <a:r>
              <a:rPr lang="en-US" altLang="zh-TW">
                <a:sym typeface="Symbol" panose="05050102010706020507" pitchFamily="18" charset="2"/>
              </a:rPr>
              <a:t> 2</a:t>
            </a:r>
          </a:p>
          <a:p>
            <a:pPr marL="609600" indent="-609600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TW">
                <a:sym typeface="Symbol" panose="05050102010706020507" pitchFamily="18" charset="2"/>
              </a:rPr>
              <a:t>3     </a:t>
            </a:r>
            <a:r>
              <a:rPr lang="en-US" altLang="zh-TW" b="1">
                <a:sym typeface="Symbol" panose="05050102010706020507" pitchFamily="18" charset="2"/>
              </a:rPr>
              <a:t>do</a:t>
            </a:r>
            <a:r>
              <a:rPr lang="en-US" altLang="zh-TW">
                <a:sym typeface="Symbol" panose="05050102010706020507" pitchFamily="18" charset="2"/>
              </a:rPr>
              <a:t> SWAP(</a:t>
            </a:r>
            <a:r>
              <a:rPr lang="en-US" altLang="zh-TW" i="1">
                <a:sym typeface="Symbol" panose="05050102010706020507" pitchFamily="18" charset="2"/>
              </a:rPr>
              <a:t>A</a:t>
            </a:r>
            <a:r>
              <a:rPr lang="en-US" altLang="zh-TW">
                <a:sym typeface="Symbol" panose="05050102010706020507" pitchFamily="18" charset="2"/>
              </a:rPr>
              <a:t>[1], </a:t>
            </a:r>
            <a:r>
              <a:rPr lang="en-US" altLang="zh-TW" i="1">
                <a:sym typeface="Symbol" panose="05050102010706020507" pitchFamily="18" charset="2"/>
              </a:rPr>
              <a:t>A</a:t>
            </a:r>
            <a:r>
              <a:rPr lang="en-US" altLang="zh-TW">
                <a:sym typeface="Symbol" panose="05050102010706020507" pitchFamily="18" charset="2"/>
              </a:rPr>
              <a:t>[</a:t>
            </a:r>
            <a:r>
              <a:rPr lang="en-US" altLang="zh-TW" i="1">
                <a:sym typeface="Symbol" panose="05050102010706020507" pitchFamily="18" charset="2"/>
              </a:rPr>
              <a:t>i</a:t>
            </a:r>
            <a:r>
              <a:rPr lang="en-US" altLang="zh-TW">
                <a:sym typeface="Symbol" panose="05050102010706020507" pitchFamily="18" charset="2"/>
              </a:rPr>
              <a:t>])</a:t>
            </a:r>
          </a:p>
          <a:p>
            <a:pPr marL="609600" indent="-609600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TW">
                <a:sym typeface="Symbol" panose="05050102010706020507" pitchFamily="18" charset="2"/>
              </a:rPr>
              <a:t>4          heap-size[</a:t>
            </a:r>
            <a:r>
              <a:rPr lang="en-US" altLang="zh-TW" i="1">
                <a:sym typeface="Symbol" panose="05050102010706020507" pitchFamily="18" charset="2"/>
              </a:rPr>
              <a:t>A</a:t>
            </a:r>
            <a:r>
              <a:rPr lang="en-US" altLang="zh-TW">
                <a:sym typeface="Symbol" panose="05050102010706020507" pitchFamily="18" charset="2"/>
              </a:rPr>
              <a:t>]  heap-size[</a:t>
            </a:r>
            <a:r>
              <a:rPr lang="en-US" altLang="zh-TW" i="1">
                <a:sym typeface="Symbol" panose="05050102010706020507" pitchFamily="18" charset="2"/>
              </a:rPr>
              <a:t>A</a:t>
            </a:r>
            <a:r>
              <a:rPr lang="en-US" altLang="zh-TW">
                <a:sym typeface="Symbol" panose="05050102010706020507" pitchFamily="18" charset="2"/>
              </a:rPr>
              <a:t>] </a:t>
            </a:r>
            <a:r>
              <a:rPr lang="en-US" altLang="zh-TW">
                <a:latin typeface="Arial" panose="020B0604020202020204" pitchFamily="34" charset="0"/>
                <a:sym typeface="Symbol" panose="05050102010706020507" pitchFamily="18" charset="2"/>
              </a:rPr>
              <a:t>–</a:t>
            </a:r>
            <a:r>
              <a:rPr lang="en-US" altLang="zh-TW">
                <a:sym typeface="Symbol" panose="05050102010706020507" pitchFamily="18" charset="2"/>
              </a:rPr>
              <a:t> 1</a:t>
            </a:r>
          </a:p>
          <a:p>
            <a:pPr marL="609600" indent="-609600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TW">
                <a:sym typeface="Symbol" panose="05050102010706020507" pitchFamily="18" charset="2"/>
              </a:rPr>
              <a:t>5          MAX-HEAPIFY(</a:t>
            </a:r>
            <a:r>
              <a:rPr lang="en-US" altLang="zh-TW" i="1">
                <a:sym typeface="Symbol" panose="05050102010706020507" pitchFamily="18" charset="2"/>
              </a:rPr>
              <a:t>A,</a:t>
            </a:r>
            <a:r>
              <a:rPr lang="en-US" altLang="zh-TW">
                <a:sym typeface="Symbol" panose="05050102010706020507" pitchFamily="18" charset="2"/>
              </a:rPr>
              <a:t>1)</a:t>
            </a:r>
          </a:p>
          <a:p>
            <a:pPr marL="609600" indent="-609600">
              <a:lnSpc>
                <a:spcPct val="90000"/>
              </a:lnSpc>
              <a:buFont typeface="Wingdings" panose="05000000000000000000" pitchFamily="2" charset="2"/>
              <a:buNone/>
            </a:pPr>
            <a:endParaRPr lang="en-US" altLang="zh-TW">
              <a:sym typeface="Symbol" panose="05050102010706020507" pitchFamily="18" charset="2"/>
            </a:endParaRPr>
          </a:p>
          <a:p>
            <a:pPr marL="609600" indent="-609600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TW">
                <a:sym typeface="Symbol" panose="05050102010706020507" pitchFamily="18" charset="2"/>
              </a:rPr>
              <a:t>Complexity: </a:t>
            </a:r>
            <a:r>
              <a:rPr lang="en-US" altLang="zh-TW" i="1">
                <a:sym typeface="Symbol" panose="05050102010706020507" pitchFamily="18" charset="2"/>
              </a:rPr>
              <a:t>O</a:t>
            </a:r>
            <a:r>
              <a:rPr lang="en-US" altLang="zh-TW">
                <a:sym typeface="Symbol" panose="05050102010706020507" pitchFamily="18" charset="2"/>
              </a:rPr>
              <a:t>(</a:t>
            </a:r>
            <a:r>
              <a:rPr lang="en-US" altLang="zh-TW" i="1">
                <a:sym typeface="Symbol" panose="05050102010706020507" pitchFamily="18" charset="2"/>
              </a:rPr>
              <a:t>n</a:t>
            </a:r>
            <a:r>
              <a:rPr lang="en-US" altLang="zh-TW">
                <a:sym typeface="Symbol" panose="05050102010706020507" pitchFamily="18" charset="2"/>
              </a:rPr>
              <a:t>lg</a:t>
            </a:r>
            <a:r>
              <a:rPr lang="en-US" altLang="zh-TW" i="1">
                <a:sym typeface="Symbol" panose="05050102010706020507" pitchFamily="18" charset="2"/>
              </a:rPr>
              <a:t>n</a:t>
            </a:r>
            <a:r>
              <a:rPr lang="en-US" altLang="zh-TW">
                <a:sym typeface="Symbol" panose="05050102010706020507" pitchFamily="18" charset="2"/>
              </a:rPr>
              <a:t>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911D8-481B-4C77-894C-F3E296F6DAB5}" type="slidenum">
              <a:rPr lang="en-US" altLang="zh-TW"/>
              <a:pPr/>
              <a:t>14</a:t>
            </a:fld>
            <a:endParaRPr lang="en-US" altLang="zh-TW"/>
          </a:p>
        </p:txBody>
      </p:sp>
      <p:sp>
        <p:nvSpPr>
          <p:cNvPr id="115714" name="Rectangle 2"/>
          <p:cNvSpPr>
            <a:spLocks noChangeArrowheads="1"/>
          </p:cNvSpPr>
          <p:nvPr/>
        </p:nvSpPr>
        <p:spPr bwMode="auto">
          <a:xfrm>
            <a:off x="1933575" y="-4857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TW" altLang="en-US"/>
          </a:p>
        </p:txBody>
      </p:sp>
      <p:sp>
        <p:nvSpPr>
          <p:cNvPr id="115715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The operation of HEAPSORT()</a:t>
            </a:r>
          </a:p>
        </p:txBody>
      </p:sp>
      <p:pic>
        <p:nvPicPr>
          <p:cNvPr id="11571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81"/>
          <a:stretch>
            <a:fillRect/>
          </a:stretch>
        </p:blipFill>
        <p:spPr bwMode="auto">
          <a:xfrm>
            <a:off x="53975" y="1989138"/>
            <a:ext cx="9036050" cy="4103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77BE2F-8A88-46C1-85F9-DC654BCBFA23}" type="slidenum">
              <a:rPr lang="en-US" altLang="zh-TW"/>
              <a:pPr/>
              <a:t>15</a:t>
            </a:fld>
            <a:endParaRPr lang="en-US" altLang="zh-TW"/>
          </a:p>
        </p:txBody>
      </p:sp>
      <p:sp>
        <p:nvSpPr>
          <p:cNvPr id="116738" name="Rectangle 2"/>
          <p:cNvSpPr>
            <a:spLocks noChangeArrowheads="1"/>
          </p:cNvSpPr>
          <p:nvPr/>
        </p:nvSpPr>
        <p:spPr bwMode="auto">
          <a:xfrm>
            <a:off x="1938338" y="-58578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TW" altLang="en-US"/>
          </a:p>
        </p:txBody>
      </p:sp>
      <p:sp>
        <p:nvSpPr>
          <p:cNvPr id="116739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4000"/>
              <a:t>The operation of HEAPSORT() (cont.)</a:t>
            </a:r>
          </a:p>
        </p:txBody>
      </p:sp>
      <p:pic>
        <p:nvPicPr>
          <p:cNvPr id="116740" name="Picture 4"/>
          <p:cNvPicPr>
            <a:picLocks noChangeAspect="1" noChangeArrowheads="1"/>
          </p:cNvPicPr>
          <p:nvPr>
            <p:ph type="body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0963" y="1989138"/>
            <a:ext cx="8955087" cy="4032250"/>
          </a:xfrm>
        </p:spPr>
      </p:pic>
      <p:sp>
        <p:nvSpPr>
          <p:cNvPr id="116741" name="Text Box 5"/>
          <p:cNvSpPr txBox="1">
            <a:spLocks noChangeArrowheads="1"/>
          </p:cNvSpPr>
          <p:nvPr/>
        </p:nvSpPr>
        <p:spPr bwMode="auto">
          <a:xfrm>
            <a:off x="6359525" y="5308600"/>
            <a:ext cx="26050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/>
              <a:t>Analysis: </a:t>
            </a:r>
            <a:r>
              <a:rPr lang="en-US" altLang="zh-TW" i="1"/>
              <a:t>O</a:t>
            </a:r>
            <a:r>
              <a:rPr lang="en-US" altLang="zh-TW"/>
              <a:t>(</a:t>
            </a:r>
            <a:r>
              <a:rPr lang="en-US" altLang="zh-TW" i="1"/>
              <a:t>n</a:t>
            </a:r>
            <a:r>
              <a:rPr lang="en-US" altLang="zh-TW"/>
              <a:t> log</a:t>
            </a:r>
            <a:r>
              <a:rPr lang="en-US" altLang="zh-TW" i="1"/>
              <a:t>n</a:t>
            </a:r>
            <a:r>
              <a:rPr lang="en-US" altLang="zh-TW"/>
              <a:t>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551AD-BF0D-4B38-BEF8-435F0A5F08B5}" type="slidenum">
              <a:rPr lang="en-US" altLang="zh-TW"/>
              <a:pPr/>
              <a:t>16</a:t>
            </a:fld>
            <a:endParaRPr lang="en-US" altLang="zh-TW"/>
          </a:p>
        </p:txBody>
      </p:sp>
      <p:sp>
        <p:nvSpPr>
          <p:cNvPr id="1177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6.5 </a:t>
            </a:r>
            <a:r>
              <a:rPr lang="en-US" altLang="zh-TW">
                <a:solidFill>
                  <a:srgbClr val="FF0000"/>
                </a:solidFill>
              </a:rPr>
              <a:t>Priority queues</a:t>
            </a:r>
            <a:endParaRPr lang="en-US" altLang="zh-TW"/>
          </a:p>
        </p:txBody>
      </p:sp>
      <p:sp>
        <p:nvSpPr>
          <p:cNvPr id="1177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828800"/>
            <a:ext cx="8229600" cy="4408488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None/>
            </a:pPr>
            <a:r>
              <a:rPr lang="en-US" altLang="zh-TW" sz="2800">
                <a:ea typeface="AR MinchoL JIS" pitchFamily="49" charset="-128"/>
              </a:rPr>
              <a:t>    A </a:t>
            </a:r>
            <a:r>
              <a:rPr lang="en-US" altLang="zh-TW" sz="2800" b="1">
                <a:solidFill>
                  <a:schemeClr val="hlink"/>
                </a:solidFill>
                <a:ea typeface="AR MinchoL JIS" pitchFamily="49" charset="-128"/>
              </a:rPr>
              <a:t>priority queue</a:t>
            </a:r>
            <a:r>
              <a:rPr lang="en-US" altLang="zh-TW" sz="2800">
                <a:ea typeface="AR MinchoL JIS" pitchFamily="49" charset="-128"/>
              </a:rPr>
              <a:t> is a data structure that maintains a set </a:t>
            </a:r>
            <a:r>
              <a:rPr lang="en-US" altLang="zh-TW" sz="2800" i="1">
                <a:ea typeface="AR MinchoL JIS" pitchFamily="49" charset="-128"/>
              </a:rPr>
              <a:t>S</a:t>
            </a:r>
            <a:r>
              <a:rPr lang="en-US" altLang="zh-TW" sz="2800">
                <a:ea typeface="AR MinchoL JIS" pitchFamily="49" charset="-128"/>
              </a:rPr>
              <a:t> of elements, each with an associated value called a </a:t>
            </a:r>
            <a:r>
              <a:rPr lang="en-US" altLang="zh-TW" sz="2800" b="1">
                <a:solidFill>
                  <a:schemeClr val="hlink"/>
                </a:solidFill>
                <a:ea typeface="AR MinchoL JIS" pitchFamily="49" charset="-128"/>
              </a:rPr>
              <a:t>key</a:t>
            </a:r>
            <a:r>
              <a:rPr lang="en-US" altLang="zh-TW" sz="2800">
                <a:ea typeface="AR MinchoL JIS" pitchFamily="49" charset="-128"/>
              </a:rPr>
              <a:t>. A </a:t>
            </a:r>
            <a:r>
              <a:rPr lang="en-US" altLang="zh-TW" sz="2800" b="1">
                <a:solidFill>
                  <a:schemeClr val="hlink"/>
                </a:solidFill>
                <a:ea typeface="AR MinchoL JIS" pitchFamily="49" charset="-128"/>
              </a:rPr>
              <a:t>max-priority queue</a:t>
            </a:r>
            <a:r>
              <a:rPr lang="en-US" altLang="zh-TW" sz="2800">
                <a:ea typeface="AR MinchoL JIS" pitchFamily="49" charset="-128"/>
              </a:rPr>
              <a:t> support the following operations:</a:t>
            </a:r>
          </a:p>
          <a:p>
            <a:pPr marL="342900" indent="-342900">
              <a:buFont typeface="Wingdings" panose="05000000000000000000" pitchFamily="2" charset="2"/>
              <a:buNone/>
            </a:pPr>
            <a:endParaRPr lang="en-US" altLang="zh-TW" sz="2800">
              <a:ea typeface="AR MinchoL JIS" pitchFamily="49" charset="-128"/>
            </a:endParaRPr>
          </a:p>
          <a:p>
            <a:pPr marL="342900" indent="-342900"/>
            <a:r>
              <a:rPr lang="en-US" altLang="zh-TW" sz="2800" b="1">
                <a:ea typeface="AR MinchoL JIS" pitchFamily="49" charset="-128"/>
              </a:rPr>
              <a:t>Insert </a:t>
            </a:r>
            <a:r>
              <a:rPr lang="en-US" altLang="zh-TW" sz="2800">
                <a:ea typeface="AR MinchoL JIS" pitchFamily="49" charset="-128"/>
              </a:rPr>
              <a:t>(</a:t>
            </a:r>
            <a:r>
              <a:rPr lang="en-US" altLang="zh-TW" sz="2800" i="1">
                <a:ea typeface="AR MinchoL JIS" pitchFamily="49" charset="-128"/>
              </a:rPr>
              <a:t>S</a:t>
            </a:r>
            <a:r>
              <a:rPr lang="en-US" altLang="zh-TW" sz="2800">
                <a:ea typeface="AR MinchoL JIS" pitchFamily="49" charset="-128"/>
              </a:rPr>
              <a:t>, </a:t>
            </a:r>
            <a:r>
              <a:rPr lang="en-US" altLang="zh-TW" sz="2800" i="1">
                <a:ea typeface="AR MinchoL JIS" pitchFamily="49" charset="-128"/>
              </a:rPr>
              <a:t>x</a:t>
            </a:r>
            <a:r>
              <a:rPr lang="en-US" altLang="zh-TW" sz="2800">
                <a:ea typeface="AR MinchoL JIS" pitchFamily="49" charset="-128"/>
              </a:rPr>
              <a:t>)			</a:t>
            </a:r>
            <a:r>
              <a:rPr lang="en-US" altLang="zh-TW" sz="2800" i="1">
                <a:ea typeface="AR MinchoL JIS" pitchFamily="49" charset="-128"/>
              </a:rPr>
              <a:t>O</a:t>
            </a:r>
            <a:r>
              <a:rPr lang="en-US" altLang="zh-TW" sz="2800">
                <a:ea typeface="AR MinchoL JIS" pitchFamily="49" charset="-128"/>
              </a:rPr>
              <a:t>(log </a:t>
            </a:r>
            <a:r>
              <a:rPr lang="en-US" altLang="zh-TW" sz="2800" i="1">
                <a:ea typeface="AR MinchoL JIS" pitchFamily="49" charset="-128"/>
              </a:rPr>
              <a:t>n</a:t>
            </a:r>
            <a:r>
              <a:rPr lang="en-US" altLang="zh-TW" sz="2800">
                <a:ea typeface="AR MinchoL JIS" pitchFamily="49" charset="-128"/>
              </a:rPr>
              <a:t>)</a:t>
            </a:r>
          </a:p>
          <a:p>
            <a:pPr marL="342900" indent="-342900"/>
            <a:r>
              <a:rPr lang="en-US" altLang="zh-TW" sz="2800" b="1">
                <a:ea typeface="AR MinchoL JIS" pitchFamily="49" charset="-128"/>
              </a:rPr>
              <a:t>Maximum</a:t>
            </a:r>
            <a:r>
              <a:rPr lang="en-US" altLang="zh-TW" sz="2800">
                <a:ea typeface="AR MinchoL JIS" pitchFamily="49" charset="-128"/>
              </a:rPr>
              <a:t> (</a:t>
            </a:r>
            <a:r>
              <a:rPr lang="en-US" altLang="zh-TW" sz="2800" i="1">
                <a:ea typeface="AR MinchoL JIS" pitchFamily="49" charset="-128"/>
              </a:rPr>
              <a:t>S</a:t>
            </a:r>
            <a:r>
              <a:rPr lang="en-US" altLang="zh-TW" sz="2800">
                <a:ea typeface="AR MinchoL JIS" pitchFamily="49" charset="-128"/>
              </a:rPr>
              <a:t>)	   		</a:t>
            </a:r>
            <a:r>
              <a:rPr lang="en-US" altLang="zh-TW" sz="2800" i="1">
                <a:ea typeface="AR MinchoL JIS" pitchFamily="49" charset="-128"/>
              </a:rPr>
              <a:t>O</a:t>
            </a:r>
            <a:r>
              <a:rPr lang="en-US" altLang="zh-TW" sz="2800">
                <a:ea typeface="AR MinchoL JIS" pitchFamily="49" charset="-128"/>
              </a:rPr>
              <a:t>(1)</a:t>
            </a:r>
          </a:p>
          <a:p>
            <a:pPr marL="342900" indent="-342900"/>
            <a:r>
              <a:rPr lang="en-US" altLang="zh-TW" sz="2800" b="1">
                <a:ea typeface="AR MinchoL JIS" pitchFamily="49" charset="-128"/>
              </a:rPr>
              <a:t>Extract-Max</a:t>
            </a:r>
            <a:r>
              <a:rPr lang="en-US" altLang="zh-TW" sz="2800">
                <a:ea typeface="AR MinchoL JIS" pitchFamily="49" charset="-128"/>
              </a:rPr>
              <a:t> (</a:t>
            </a:r>
            <a:r>
              <a:rPr lang="en-US" altLang="zh-TW" sz="2800" i="1">
                <a:ea typeface="AR MinchoL JIS" pitchFamily="49" charset="-128"/>
              </a:rPr>
              <a:t>S</a:t>
            </a:r>
            <a:r>
              <a:rPr lang="en-US" altLang="zh-TW" sz="2800">
                <a:ea typeface="AR MinchoL JIS" pitchFamily="49" charset="-128"/>
              </a:rPr>
              <a:t>)		</a:t>
            </a:r>
            <a:r>
              <a:rPr lang="en-US" altLang="zh-TW" sz="2800" i="1">
                <a:ea typeface="AR MinchoL JIS" pitchFamily="49" charset="-128"/>
              </a:rPr>
              <a:t>O</a:t>
            </a:r>
            <a:r>
              <a:rPr lang="en-US" altLang="zh-TW" sz="2800">
                <a:ea typeface="AR MinchoL JIS" pitchFamily="49" charset="-128"/>
              </a:rPr>
              <a:t>(log </a:t>
            </a:r>
            <a:r>
              <a:rPr lang="en-US" altLang="zh-TW" sz="2800" i="1">
                <a:ea typeface="AR MinchoL JIS" pitchFamily="49" charset="-128"/>
              </a:rPr>
              <a:t>n</a:t>
            </a:r>
            <a:r>
              <a:rPr lang="en-US" altLang="zh-TW" sz="2800">
                <a:ea typeface="AR MinchoL JIS" pitchFamily="49" charset="-128"/>
              </a:rPr>
              <a:t>)</a:t>
            </a:r>
          </a:p>
          <a:p>
            <a:pPr marL="342900" indent="-342900"/>
            <a:r>
              <a:rPr lang="en-US" altLang="zh-TW" sz="2800" b="1">
                <a:ea typeface="AR MinchoL JIS" pitchFamily="49" charset="-128"/>
              </a:rPr>
              <a:t>Increase-Key</a:t>
            </a:r>
            <a:r>
              <a:rPr lang="en-US" altLang="zh-TW" sz="2800">
                <a:ea typeface="AR MinchoL JIS" pitchFamily="49" charset="-128"/>
              </a:rPr>
              <a:t> (</a:t>
            </a:r>
            <a:r>
              <a:rPr lang="en-US" altLang="zh-TW" sz="2800" i="1">
                <a:ea typeface="AR MinchoL JIS" pitchFamily="49" charset="-128"/>
              </a:rPr>
              <a:t>S</a:t>
            </a:r>
            <a:r>
              <a:rPr lang="en-US" altLang="zh-TW" sz="2800">
                <a:ea typeface="AR MinchoL JIS" pitchFamily="49" charset="-128"/>
              </a:rPr>
              <a:t>, </a:t>
            </a:r>
            <a:r>
              <a:rPr lang="en-US" altLang="zh-TW" sz="2800" i="1">
                <a:ea typeface="AR MinchoL JIS" pitchFamily="49" charset="-128"/>
              </a:rPr>
              <a:t>x</a:t>
            </a:r>
            <a:r>
              <a:rPr lang="en-US" altLang="zh-TW" sz="2800">
                <a:ea typeface="AR MinchoL JIS" pitchFamily="49" charset="-128"/>
              </a:rPr>
              <a:t>, </a:t>
            </a:r>
            <a:r>
              <a:rPr lang="en-US" altLang="zh-TW" sz="2800" i="1">
                <a:ea typeface="AR MinchoL JIS" pitchFamily="49" charset="-128"/>
              </a:rPr>
              <a:t>k</a:t>
            </a:r>
            <a:r>
              <a:rPr lang="en-US" altLang="zh-TW" sz="2800">
                <a:ea typeface="AR MinchoL JIS" pitchFamily="49" charset="-128"/>
              </a:rPr>
              <a:t>)		</a:t>
            </a:r>
            <a:r>
              <a:rPr lang="en-US" altLang="zh-TW" sz="2800" i="1">
                <a:ea typeface="AR MinchoL JIS" pitchFamily="49" charset="-128"/>
              </a:rPr>
              <a:t>O</a:t>
            </a:r>
            <a:r>
              <a:rPr lang="en-US" altLang="zh-TW" sz="2800">
                <a:ea typeface="AR MinchoL JIS" pitchFamily="49" charset="-128"/>
              </a:rPr>
              <a:t>(log </a:t>
            </a:r>
            <a:r>
              <a:rPr lang="en-US" altLang="zh-TW" sz="2800" i="1">
                <a:ea typeface="AR MinchoL JIS" pitchFamily="49" charset="-128"/>
              </a:rPr>
              <a:t>n</a:t>
            </a:r>
            <a:r>
              <a:rPr lang="en-US" altLang="zh-TW" sz="2800">
                <a:ea typeface="AR MinchoL JIS" pitchFamily="49" charset="-128"/>
              </a:rPr>
              <a:t>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1BC36-C0FA-4DBF-86B3-B7F4395E257A}" type="slidenum">
              <a:rPr lang="en-US" altLang="zh-TW"/>
              <a:pPr/>
              <a:t>17</a:t>
            </a:fld>
            <a:endParaRPr lang="en-US" altLang="zh-TW"/>
          </a:p>
        </p:txBody>
      </p:sp>
      <p:sp>
        <p:nvSpPr>
          <p:cNvPr id="1187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HEAP-EXTRACT-MAX(</a:t>
            </a:r>
            <a:r>
              <a:rPr lang="en-US" altLang="zh-TW" i="1"/>
              <a:t>A</a:t>
            </a:r>
            <a:r>
              <a:rPr lang="en-US" altLang="zh-TW"/>
              <a:t>) </a:t>
            </a:r>
          </a:p>
        </p:txBody>
      </p:sp>
      <p:sp>
        <p:nvSpPr>
          <p:cNvPr id="1187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828800"/>
            <a:ext cx="8229600" cy="4695825"/>
          </a:xfrm>
        </p:spPr>
        <p:txBody>
          <a:bodyPr/>
          <a:lstStyle/>
          <a:p>
            <a:pPr marL="609600" indent="-609600">
              <a:buFont typeface="Wingdings" panose="05000000000000000000" pitchFamily="2" charset="2"/>
              <a:buNone/>
            </a:pPr>
            <a:r>
              <a:rPr lang="en-US" altLang="zh-TW" sz="2800"/>
              <a:t>1  </a:t>
            </a:r>
            <a:r>
              <a:rPr lang="en-US" altLang="zh-TW" sz="2800" b="1"/>
              <a:t>if</a:t>
            </a:r>
            <a:r>
              <a:rPr lang="en-US" altLang="zh-TW" sz="2800"/>
              <a:t> heap-size[</a:t>
            </a:r>
            <a:r>
              <a:rPr lang="en-US" altLang="zh-TW" sz="2800" i="1"/>
              <a:t>A</a:t>
            </a:r>
            <a:r>
              <a:rPr lang="en-US" altLang="zh-TW" sz="2800"/>
              <a:t>] &lt; 1</a:t>
            </a:r>
          </a:p>
          <a:p>
            <a:pPr marL="609600" indent="-609600">
              <a:buFont typeface="Wingdings" panose="05000000000000000000" pitchFamily="2" charset="2"/>
              <a:buNone/>
            </a:pPr>
            <a:r>
              <a:rPr lang="en-US" altLang="zh-TW" sz="2800"/>
              <a:t>2     </a:t>
            </a:r>
            <a:r>
              <a:rPr lang="en-US" altLang="zh-TW" sz="2800" b="1"/>
              <a:t>then error</a:t>
            </a:r>
            <a:r>
              <a:rPr lang="en-US" altLang="zh-TW" sz="2800"/>
              <a:t> </a:t>
            </a:r>
            <a:r>
              <a:rPr lang="en-US" altLang="zh-TW" sz="2800">
                <a:latin typeface="Arial" panose="020B0604020202020204" pitchFamily="34" charset="0"/>
              </a:rPr>
              <a:t>“</a:t>
            </a:r>
            <a:r>
              <a:rPr lang="en-US" altLang="zh-TW" sz="2800"/>
              <a:t>heap underflow</a:t>
            </a:r>
            <a:r>
              <a:rPr lang="en-US" altLang="zh-TW" sz="2800">
                <a:latin typeface="Arial" panose="020B0604020202020204" pitchFamily="34" charset="0"/>
              </a:rPr>
              <a:t>”</a:t>
            </a:r>
            <a:endParaRPr lang="en-US" altLang="zh-TW" sz="2800"/>
          </a:p>
          <a:p>
            <a:pPr marL="609600" indent="-609600">
              <a:buFont typeface="Wingdings" panose="05000000000000000000" pitchFamily="2" charset="2"/>
              <a:buNone/>
            </a:pPr>
            <a:r>
              <a:rPr lang="en-US" altLang="zh-TW" sz="2800"/>
              <a:t>3  max </a:t>
            </a:r>
            <a:r>
              <a:rPr lang="en-US" altLang="zh-TW" sz="2800">
                <a:sym typeface="Symbol" panose="05050102010706020507" pitchFamily="18" charset="2"/>
              </a:rPr>
              <a:t> </a:t>
            </a:r>
            <a:r>
              <a:rPr lang="en-US" altLang="zh-TW" sz="2800" i="1">
                <a:sym typeface="Symbol" panose="05050102010706020507" pitchFamily="18" charset="2"/>
              </a:rPr>
              <a:t>A</a:t>
            </a:r>
            <a:r>
              <a:rPr lang="en-US" altLang="zh-TW" sz="2800">
                <a:sym typeface="Symbol" panose="05050102010706020507" pitchFamily="18" charset="2"/>
              </a:rPr>
              <a:t>[1]</a:t>
            </a:r>
          </a:p>
          <a:p>
            <a:pPr marL="609600" indent="-609600">
              <a:buFont typeface="Wingdings" panose="05000000000000000000" pitchFamily="2" charset="2"/>
              <a:buNone/>
            </a:pPr>
            <a:r>
              <a:rPr lang="en-US" altLang="zh-TW" sz="2800">
                <a:sym typeface="Symbol" panose="05050102010706020507" pitchFamily="18" charset="2"/>
              </a:rPr>
              <a:t>4  </a:t>
            </a:r>
            <a:r>
              <a:rPr lang="en-US" altLang="zh-TW" sz="2800" i="1">
                <a:sym typeface="Symbol" panose="05050102010706020507" pitchFamily="18" charset="2"/>
              </a:rPr>
              <a:t>A</a:t>
            </a:r>
            <a:r>
              <a:rPr lang="en-US" altLang="zh-TW" sz="2800">
                <a:sym typeface="Symbol" panose="05050102010706020507" pitchFamily="18" charset="2"/>
              </a:rPr>
              <a:t>[1] </a:t>
            </a:r>
            <a:r>
              <a:rPr lang="en-US" altLang="zh-TW" sz="2800" i="1">
                <a:sym typeface="Symbol" panose="05050102010706020507" pitchFamily="18" charset="2"/>
              </a:rPr>
              <a:t>A</a:t>
            </a:r>
            <a:r>
              <a:rPr lang="en-US" altLang="zh-TW" sz="2800">
                <a:sym typeface="Symbol" panose="05050102010706020507" pitchFamily="18" charset="2"/>
              </a:rPr>
              <a:t>[heap-size[</a:t>
            </a:r>
            <a:r>
              <a:rPr lang="en-US" altLang="zh-TW" sz="2800" i="1">
                <a:sym typeface="Symbol" panose="05050102010706020507" pitchFamily="18" charset="2"/>
              </a:rPr>
              <a:t>A</a:t>
            </a:r>
            <a:r>
              <a:rPr lang="en-US" altLang="zh-TW" sz="2800">
                <a:sym typeface="Symbol" panose="05050102010706020507" pitchFamily="18" charset="2"/>
              </a:rPr>
              <a:t>]]</a:t>
            </a:r>
          </a:p>
          <a:p>
            <a:pPr marL="609600" indent="-609600">
              <a:buFont typeface="Wingdings" panose="05000000000000000000" pitchFamily="2" charset="2"/>
              <a:buNone/>
            </a:pPr>
            <a:r>
              <a:rPr lang="en-US" altLang="zh-TW" sz="2800">
                <a:sym typeface="Symbol" panose="05050102010706020507" pitchFamily="18" charset="2"/>
              </a:rPr>
              <a:t>5  heap-size[</a:t>
            </a:r>
            <a:r>
              <a:rPr lang="en-US" altLang="zh-TW" sz="2800" i="1">
                <a:sym typeface="Symbol" panose="05050102010706020507" pitchFamily="18" charset="2"/>
              </a:rPr>
              <a:t>A</a:t>
            </a:r>
            <a:r>
              <a:rPr lang="en-US" altLang="zh-TW" sz="2800">
                <a:sym typeface="Symbol" panose="05050102010706020507" pitchFamily="18" charset="2"/>
              </a:rPr>
              <a:t>]  heap-size[</a:t>
            </a:r>
            <a:r>
              <a:rPr lang="en-US" altLang="zh-TW" sz="2800" i="1">
                <a:sym typeface="Symbol" panose="05050102010706020507" pitchFamily="18" charset="2"/>
              </a:rPr>
              <a:t>A</a:t>
            </a:r>
            <a:r>
              <a:rPr lang="en-US" altLang="zh-TW" sz="2800">
                <a:sym typeface="Symbol" panose="05050102010706020507" pitchFamily="18" charset="2"/>
              </a:rPr>
              <a:t>] </a:t>
            </a:r>
            <a:r>
              <a:rPr lang="en-US" altLang="zh-TW" sz="2800">
                <a:latin typeface="Arial" panose="020B0604020202020204" pitchFamily="34" charset="0"/>
                <a:sym typeface="Symbol" panose="05050102010706020507" pitchFamily="18" charset="2"/>
              </a:rPr>
              <a:t>–</a:t>
            </a:r>
            <a:r>
              <a:rPr lang="en-US" altLang="zh-TW" sz="2800">
                <a:sym typeface="Symbol" panose="05050102010706020507" pitchFamily="18" charset="2"/>
              </a:rPr>
              <a:t> 1</a:t>
            </a:r>
          </a:p>
          <a:p>
            <a:pPr marL="609600" indent="-609600">
              <a:buFont typeface="Wingdings" panose="05000000000000000000" pitchFamily="2" charset="2"/>
              <a:buNone/>
            </a:pPr>
            <a:r>
              <a:rPr lang="en-US" altLang="zh-TW" sz="2800">
                <a:sym typeface="Symbol" panose="05050102010706020507" pitchFamily="18" charset="2"/>
              </a:rPr>
              <a:t>6  MAX-HEAPIFY(</a:t>
            </a:r>
            <a:r>
              <a:rPr lang="en-US" altLang="zh-TW" sz="2800" i="1">
                <a:sym typeface="Symbol" panose="05050102010706020507" pitchFamily="18" charset="2"/>
              </a:rPr>
              <a:t>A</a:t>
            </a:r>
            <a:r>
              <a:rPr lang="en-US" altLang="zh-TW" sz="2800">
                <a:sym typeface="Symbol" panose="05050102010706020507" pitchFamily="18" charset="2"/>
              </a:rPr>
              <a:t>, 1)</a:t>
            </a:r>
          </a:p>
          <a:p>
            <a:pPr marL="609600" indent="-609600">
              <a:buFont typeface="Wingdings" panose="05000000000000000000" pitchFamily="2" charset="2"/>
              <a:buNone/>
            </a:pPr>
            <a:r>
              <a:rPr lang="en-US" altLang="zh-TW" sz="2800">
                <a:sym typeface="Symbol" panose="05050102010706020507" pitchFamily="18" charset="2"/>
              </a:rPr>
              <a:t>7  </a:t>
            </a:r>
            <a:r>
              <a:rPr lang="en-US" altLang="zh-TW" sz="2800" b="1">
                <a:sym typeface="Symbol" panose="05050102010706020507" pitchFamily="18" charset="2"/>
              </a:rPr>
              <a:t>return</a:t>
            </a:r>
            <a:r>
              <a:rPr lang="en-US" altLang="zh-TW" sz="2800">
                <a:sym typeface="Symbol" panose="05050102010706020507" pitchFamily="18" charset="2"/>
              </a:rPr>
              <a:t> max</a:t>
            </a:r>
          </a:p>
          <a:p>
            <a:pPr marL="609600" indent="-609600">
              <a:buFont typeface="Wingdings" panose="05000000000000000000" pitchFamily="2" charset="2"/>
              <a:buNone/>
            </a:pPr>
            <a:endParaRPr lang="en-US" altLang="zh-TW" sz="2800">
              <a:sym typeface="Symbol" panose="05050102010706020507" pitchFamily="18" charset="2"/>
            </a:endParaRPr>
          </a:p>
          <a:p>
            <a:pPr marL="609600" indent="-609600">
              <a:buFont typeface="Wingdings" panose="05000000000000000000" pitchFamily="2" charset="2"/>
              <a:buNone/>
            </a:pPr>
            <a:r>
              <a:rPr lang="en-US" altLang="zh-TW" sz="2800">
                <a:sym typeface="Symbol" panose="05050102010706020507" pitchFamily="18" charset="2"/>
              </a:rPr>
              <a:t>Complexity: </a:t>
            </a:r>
            <a:r>
              <a:rPr lang="en-US" altLang="zh-TW" sz="2800" i="1">
                <a:sym typeface="Symbol" panose="05050102010706020507" pitchFamily="18" charset="2"/>
              </a:rPr>
              <a:t>O</a:t>
            </a:r>
            <a:r>
              <a:rPr lang="en-US" altLang="zh-TW" sz="2800">
                <a:sym typeface="Symbol" panose="05050102010706020507" pitchFamily="18" charset="2"/>
              </a:rPr>
              <a:t>(log </a:t>
            </a:r>
            <a:r>
              <a:rPr lang="en-US" altLang="zh-TW" sz="2800" i="1">
                <a:sym typeface="Symbol" panose="05050102010706020507" pitchFamily="18" charset="2"/>
              </a:rPr>
              <a:t>n</a:t>
            </a:r>
            <a:r>
              <a:rPr lang="en-US" altLang="zh-TW" sz="2800">
                <a:sym typeface="Symbol" panose="05050102010706020507" pitchFamily="18" charset="2"/>
              </a:rPr>
              <a:t>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3F870-DB1E-4D02-977B-71316E9D10F0}" type="slidenum">
              <a:rPr lang="en-US" altLang="zh-TW"/>
              <a:pPr/>
              <a:t>18</a:t>
            </a:fld>
            <a:endParaRPr lang="en-US" altLang="zh-TW"/>
          </a:p>
        </p:txBody>
      </p:sp>
      <p:sp>
        <p:nvSpPr>
          <p:cNvPr id="1198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4000"/>
              <a:t>HEAP-INCREASE-KEY(</a:t>
            </a:r>
            <a:r>
              <a:rPr lang="en-US" altLang="zh-TW" sz="4000" i="1"/>
              <a:t>A, i,</a:t>
            </a:r>
            <a:r>
              <a:rPr lang="en-US" altLang="zh-TW" sz="4000"/>
              <a:t> key)	</a:t>
            </a:r>
          </a:p>
        </p:txBody>
      </p:sp>
      <p:sp>
        <p:nvSpPr>
          <p:cNvPr id="1198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None/>
            </a:pPr>
            <a:r>
              <a:rPr lang="en-US" altLang="zh-TW" sz="2800"/>
              <a:t>1  </a:t>
            </a:r>
            <a:r>
              <a:rPr lang="en-US" altLang="zh-TW" sz="2800" b="1"/>
              <a:t>if </a:t>
            </a:r>
            <a:r>
              <a:rPr lang="en-US" altLang="zh-TW" sz="2800"/>
              <a:t>key &lt; </a:t>
            </a:r>
            <a:r>
              <a:rPr lang="en-US" altLang="zh-TW" sz="2800" i="1"/>
              <a:t>A</a:t>
            </a:r>
            <a:r>
              <a:rPr lang="en-US" altLang="zh-TW" sz="2800"/>
              <a:t>[</a:t>
            </a:r>
            <a:r>
              <a:rPr lang="en-US" altLang="zh-TW" sz="2800" i="1"/>
              <a:t>i</a:t>
            </a:r>
            <a:r>
              <a:rPr lang="en-US" altLang="zh-TW" sz="2800"/>
              <a:t>]</a:t>
            </a:r>
          </a:p>
          <a:p>
            <a:pPr marL="342900" indent="-342900">
              <a:buFont typeface="Wingdings" panose="05000000000000000000" pitchFamily="2" charset="2"/>
              <a:buNone/>
            </a:pPr>
            <a:r>
              <a:rPr lang="en-US" altLang="zh-TW" sz="2800"/>
              <a:t>2    </a:t>
            </a:r>
            <a:r>
              <a:rPr lang="en-US" altLang="zh-TW" sz="2800" b="1"/>
              <a:t>then error</a:t>
            </a:r>
            <a:r>
              <a:rPr lang="en-US" altLang="zh-TW" sz="2800"/>
              <a:t> </a:t>
            </a:r>
            <a:r>
              <a:rPr lang="en-US" altLang="zh-TW" sz="2800">
                <a:latin typeface="Arial" panose="020B0604020202020204" pitchFamily="34" charset="0"/>
              </a:rPr>
              <a:t>“</a:t>
            </a:r>
            <a:r>
              <a:rPr lang="en-US" altLang="zh-TW" sz="2800"/>
              <a:t>new key is smaller than current key</a:t>
            </a:r>
            <a:r>
              <a:rPr lang="en-US" altLang="zh-TW" sz="2800">
                <a:latin typeface="Arial" panose="020B0604020202020204" pitchFamily="34" charset="0"/>
              </a:rPr>
              <a:t>”</a:t>
            </a:r>
            <a:endParaRPr lang="en-US" altLang="zh-TW" sz="2800"/>
          </a:p>
          <a:p>
            <a:pPr marL="342900" indent="-342900">
              <a:buFont typeface="Wingdings" panose="05000000000000000000" pitchFamily="2" charset="2"/>
              <a:buNone/>
            </a:pPr>
            <a:r>
              <a:rPr lang="en-US" altLang="zh-TW" sz="2800"/>
              <a:t>3  </a:t>
            </a:r>
            <a:r>
              <a:rPr lang="en-US" altLang="zh-TW" sz="2800" i="1"/>
              <a:t>A</a:t>
            </a:r>
            <a:r>
              <a:rPr lang="en-US" altLang="zh-TW" sz="2800"/>
              <a:t>[</a:t>
            </a:r>
            <a:r>
              <a:rPr lang="en-US" altLang="zh-TW" sz="2800" i="1"/>
              <a:t>i</a:t>
            </a:r>
            <a:r>
              <a:rPr lang="en-US" altLang="zh-TW" sz="2800"/>
              <a:t>] </a:t>
            </a:r>
            <a:r>
              <a:rPr lang="en-US" altLang="zh-TW" sz="2800">
                <a:sym typeface="Symbol" panose="05050102010706020507" pitchFamily="18" charset="2"/>
              </a:rPr>
              <a:t> key</a:t>
            </a:r>
          </a:p>
          <a:p>
            <a:pPr marL="342900" indent="-342900">
              <a:buFont typeface="Wingdings" panose="05000000000000000000" pitchFamily="2" charset="2"/>
              <a:buNone/>
            </a:pPr>
            <a:r>
              <a:rPr lang="en-US" altLang="zh-TW" sz="2800">
                <a:sym typeface="Symbol" panose="05050102010706020507" pitchFamily="18" charset="2"/>
              </a:rPr>
              <a:t>4  </a:t>
            </a:r>
            <a:r>
              <a:rPr lang="en-US" altLang="zh-TW" sz="2800" b="1">
                <a:sym typeface="Symbol" panose="05050102010706020507" pitchFamily="18" charset="2"/>
              </a:rPr>
              <a:t>while</a:t>
            </a:r>
            <a:r>
              <a:rPr lang="en-US" altLang="zh-TW" sz="2800">
                <a:sym typeface="Symbol" panose="05050102010706020507" pitchFamily="18" charset="2"/>
              </a:rPr>
              <a:t> </a:t>
            </a:r>
            <a:r>
              <a:rPr lang="en-US" altLang="zh-TW" sz="2800" i="1">
                <a:sym typeface="Symbol" panose="05050102010706020507" pitchFamily="18" charset="2"/>
              </a:rPr>
              <a:t>i</a:t>
            </a:r>
            <a:r>
              <a:rPr lang="en-US" altLang="zh-TW" sz="2800">
                <a:sym typeface="Symbol" panose="05050102010706020507" pitchFamily="18" charset="2"/>
              </a:rPr>
              <a:t> &gt; 1 and </a:t>
            </a:r>
            <a:r>
              <a:rPr lang="en-US" altLang="zh-TW" sz="2800" i="1">
                <a:sym typeface="Symbol" panose="05050102010706020507" pitchFamily="18" charset="2"/>
              </a:rPr>
              <a:t>A</a:t>
            </a:r>
            <a:r>
              <a:rPr lang="en-US" altLang="zh-TW" sz="2800">
                <a:sym typeface="Symbol" panose="05050102010706020507" pitchFamily="18" charset="2"/>
              </a:rPr>
              <a:t>[Parent(</a:t>
            </a:r>
            <a:r>
              <a:rPr lang="en-US" altLang="zh-TW" sz="2800" i="1">
                <a:sym typeface="Symbol" panose="05050102010706020507" pitchFamily="18" charset="2"/>
              </a:rPr>
              <a:t>i</a:t>
            </a:r>
            <a:r>
              <a:rPr lang="en-US" altLang="zh-TW" sz="2800">
                <a:sym typeface="Symbol" panose="05050102010706020507" pitchFamily="18" charset="2"/>
              </a:rPr>
              <a:t>)] &lt; </a:t>
            </a:r>
            <a:r>
              <a:rPr lang="en-US" altLang="zh-TW" sz="2800" i="1">
                <a:sym typeface="Symbol" panose="05050102010706020507" pitchFamily="18" charset="2"/>
              </a:rPr>
              <a:t>A</a:t>
            </a:r>
            <a:r>
              <a:rPr lang="en-US" altLang="zh-TW" sz="2800">
                <a:sym typeface="Symbol" panose="05050102010706020507" pitchFamily="18" charset="2"/>
              </a:rPr>
              <a:t>[</a:t>
            </a:r>
            <a:r>
              <a:rPr lang="en-US" altLang="zh-TW" sz="2800" i="1">
                <a:sym typeface="Symbol" panose="05050102010706020507" pitchFamily="18" charset="2"/>
              </a:rPr>
              <a:t>i</a:t>
            </a:r>
            <a:r>
              <a:rPr lang="en-US" altLang="zh-TW" sz="2800">
                <a:sym typeface="Symbol" panose="05050102010706020507" pitchFamily="18" charset="2"/>
              </a:rPr>
              <a:t>]</a:t>
            </a:r>
          </a:p>
          <a:p>
            <a:pPr marL="342900" indent="-342900">
              <a:buFont typeface="Wingdings" panose="05000000000000000000" pitchFamily="2" charset="2"/>
              <a:buNone/>
            </a:pPr>
            <a:r>
              <a:rPr lang="en-US" altLang="zh-TW" sz="2800">
                <a:sym typeface="Symbol" panose="05050102010706020507" pitchFamily="18" charset="2"/>
              </a:rPr>
              <a:t>5     </a:t>
            </a:r>
            <a:r>
              <a:rPr lang="en-US" altLang="zh-TW" sz="2800" b="1">
                <a:sym typeface="Symbol" panose="05050102010706020507" pitchFamily="18" charset="2"/>
              </a:rPr>
              <a:t>do</a:t>
            </a:r>
            <a:r>
              <a:rPr lang="en-US" altLang="zh-TW" sz="2800">
                <a:sym typeface="Symbol" panose="05050102010706020507" pitchFamily="18" charset="2"/>
              </a:rPr>
              <a:t> SWAP(</a:t>
            </a:r>
            <a:r>
              <a:rPr lang="en-US" altLang="zh-TW" sz="2800" i="1">
                <a:sym typeface="Symbol" panose="05050102010706020507" pitchFamily="18" charset="2"/>
              </a:rPr>
              <a:t>A</a:t>
            </a:r>
            <a:r>
              <a:rPr lang="en-US" altLang="zh-TW" sz="2800">
                <a:sym typeface="Symbol" panose="05050102010706020507" pitchFamily="18" charset="2"/>
              </a:rPr>
              <a:t>[</a:t>
            </a:r>
            <a:r>
              <a:rPr lang="en-US" altLang="zh-TW" sz="2800" i="1">
                <a:sym typeface="Symbol" panose="05050102010706020507" pitchFamily="18" charset="2"/>
              </a:rPr>
              <a:t>i</a:t>
            </a:r>
            <a:r>
              <a:rPr lang="en-US" altLang="zh-TW" sz="2800">
                <a:sym typeface="Symbol" panose="05050102010706020507" pitchFamily="18" charset="2"/>
              </a:rPr>
              <a:t>], </a:t>
            </a:r>
            <a:r>
              <a:rPr lang="en-US" altLang="zh-TW" sz="2800" i="1">
                <a:sym typeface="Symbol" panose="05050102010706020507" pitchFamily="18" charset="2"/>
              </a:rPr>
              <a:t>A</a:t>
            </a:r>
            <a:r>
              <a:rPr lang="en-US" altLang="zh-TW" sz="2800">
                <a:sym typeface="Symbol" panose="05050102010706020507" pitchFamily="18" charset="2"/>
              </a:rPr>
              <a:t>[Parent(</a:t>
            </a:r>
            <a:r>
              <a:rPr lang="en-US" altLang="zh-TW" sz="2800" i="1">
                <a:sym typeface="Symbol" panose="05050102010706020507" pitchFamily="18" charset="2"/>
              </a:rPr>
              <a:t>i</a:t>
            </a:r>
            <a:r>
              <a:rPr lang="en-US" altLang="zh-TW" sz="2800">
                <a:sym typeface="Symbol" panose="05050102010706020507" pitchFamily="18" charset="2"/>
              </a:rPr>
              <a:t>)])</a:t>
            </a:r>
          </a:p>
          <a:p>
            <a:pPr marL="342900" indent="-342900">
              <a:buFont typeface="Wingdings" panose="05000000000000000000" pitchFamily="2" charset="2"/>
              <a:buNone/>
            </a:pPr>
            <a:r>
              <a:rPr lang="en-US" altLang="zh-TW" sz="2800">
                <a:sym typeface="Symbol" panose="05050102010706020507" pitchFamily="18" charset="2"/>
              </a:rPr>
              <a:t>6		   </a:t>
            </a:r>
            <a:r>
              <a:rPr lang="en-US" altLang="zh-TW" sz="2800" i="1">
                <a:sym typeface="Symbol" panose="05050102010706020507" pitchFamily="18" charset="2"/>
              </a:rPr>
              <a:t>i</a:t>
            </a:r>
            <a:r>
              <a:rPr lang="en-US" altLang="zh-TW" sz="2800">
                <a:sym typeface="Symbol" panose="05050102010706020507" pitchFamily="18" charset="2"/>
              </a:rPr>
              <a:t>  Parent(</a:t>
            </a:r>
            <a:r>
              <a:rPr lang="en-US" altLang="zh-TW" sz="2800" i="1">
                <a:sym typeface="Symbol" panose="05050102010706020507" pitchFamily="18" charset="2"/>
              </a:rPr>
              <a:t>i</a:t>
            </a:r>
            <a:r>
              <a:rPr lang="en-US" altLang="zh-TW" sz="2800">
                <a:sym typeface="Symbol" panose="05050102010706020507" pitchFamily="18" charset="2"/>
              </a:rPr>
              <a:t>)</a:t>
            </a:r>
          </a:p>
          <a:p>
            <a:pPr marL="342900" indent="-342900">
              <a:buFont typeface="Wingdings" panose="05000000000000000000" pitchFamily="2" charset="2"/>
              <a:buNone/>
            </a:pPr>
            <a:endParaRPr lang="en-US" altLang="zh-TW" sz="2800">
              <a:sym typeface="Symbol" panose="05050102010706020507" pitchFamily="18" charset="2"/>
            </a:endParaRPr>
          </a:p>
          <a:p>
            <a:pPr marL="342900" indent="-342900">
              <a:buFont typeface="Wingdings" panose="05000000000000000000" pitchFamily="2" charset="2"/>
              <a:buNone/>
            </a:pPr>
            <a:r>
              <a:rPr lang="en-US" altLang="zh-TW" sz="2800">
                <a:sym typeface="Symbol" panose="05050102010706020507" pitchFamily="18" charset="2"/>
              </a:rPr>
              <a:t>Complexity: </a:t>
            </a:r>
            <a:r>
              <a:rPr lang="en-US" altLang="zh-TW" sz="2800" i="1">
                <a:sym typeface="Symbol" panose="05050102010706020507" pitchFamily="18" charset="2"/>
              </a:rPr>
              <a:t>O</a:t>
            </a:r>
            <a:r>
              <a:rPr lang="en-US" altLang="zh-TW" sz="2800">
                <a:sym typeface="Symbol" panose="05050102010706020507" pitchFamily="18" charset="2"/>
              </a:rPr>
              <a:t>(log </a:t>
            </a:r>
            <a:r>
              <a:rPr lang="en-US" altLang="zh-TW" sz="2800" i="1">
                <a:sym typeface="Symbol" panose="05050102010706020507" pitchFamily="18" charset="2"/>
              </a:rPr>
              <a:t>n</a:t>
            </a:r>
            <a:r>
              <a:rPr lang="en-US" altLang="zh-TW" sz="2800">
                <a:sym typeface="Symbol" panose="05050102010706020507" pitchFamily="18" charset="2"/>
              </a:rPr>
              <a:t>)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14EC7-E772-4FF8-81D1-CDCEABE128C7}" type="slidenum">
              <a:rPr lang="en-US" altLang="zh-TW"/>
              <a:pPr/>
              <a:t>19</a:t>
            </a:fld>
            <a:endParaRPr lang="en-US" altLang="zh-TW"/>
          </a:p>
        </p:txBody>
      </p:sp>
      <p:sp>
        <p:nvSpPr>
          <p:cNvPr id="1208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HEAP-INCREASE-KEY</a:t>
            </a:r>
          </a:p>
        </p:txBody>
      </p:sp>
      <p:pic>
        <p:nvPicPr>
          <p:cNvPr id="120835" name="Picture 3"/>
          <p:cNvPicPr>
            <a:picLocks noChangeAspect="1" noChangeArrowheads="1"/>
          </p:cNvPicPr>
          <p:nvPr>
            <p:ph type="body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35038" y="1844675"/>
            <a:ext cx="7273925" cy="4772025"/>
          </a:xfr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5040C-106B-456A-8C4B-12929549ED36}" type="slidenum">
              <a:rPr lang="en-US" altLang="zh-TW"/>
              <a:pPr/>
              <a:t>2</a:t>
            </a:fld>
            <a:endParaRPr lang="en-US" altLang="zh-TW"/>
          </a:p>
        </p:txBody>
      </p:sp>
      <p:sp>
        <p:nvSpPr>
          <p:cNvPr id="1034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6.1 Heaps (Binary heap) </a:t>
            </a:r>
          </a:p>
        </p:txBody>
      </p:sp>
      <p:sp>
        <p:nvSpPr>
          <p:cNvPr id="1034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342900" indent="-342900"/>
            <a:r>
              <a:rPr lang="en-US" altLang="zh-TW" sz="2800"/>
              <a:t>The</a:t>
            </a:r>
            <a:r>
              <a:rPr lang="en-US" altLang="zh-TW" sz="2800" b="1" i="1"/>
              <a:t> binary heap</a:t>
            </a:r>
            <a:r>
              <a:rPr lang="en-US" altLang="zh-TW" sz="2800"/>
              <a:t> data structure is an </a:t>
            </a:r>
            <a:r>
              <a:rPr lang="en-US" altLang="zh-TW" sz="2800">
                <a:solidFill>
                  <a:srgbClr val="0000FF"/>
                </a:solidFill>
              </a:rPr>
              <a:t>array</a:t>
            </a:r>
            <a:r>
              <a:rPr lang="en-US" altLang="zh-TW" sz="2800"/>
              <a:t> object that can be viewed as a </a:t>
            </a:r>
            <a:r>
              <a:rPr lang="en-US" altLang="zh-TW" sz="2800">
                <a:solidFill>
                  <a:srgbClr val="0000FF"/>
                </a:solidFill>
              </a:rPr>
              <a:t>nearly </a:t>
            </a:r>
            <a:r>
              <a:rPr lang="en-US" altLang="zh-TW" sz="2800" i="1">
                <a:solidFill>
                  <a:srgbClr val="0000FF"/>
                </a:solidFill>
              </a:rPr>
              <a:t>complete</a:t>
            </a:r>
            <a:r>
              <a:rPr lang="en-US" altLang="zh-TW" sz="2800">
                <a:solidFill>
                  <a:srgbClr val="0000FF"/>
                </a:solidFill>
              </a:rPr>
              <a:t> binary tree</a:t>
            </a:r>
            <a:r>
              <a:rPr lang="en-US" altLang="zh-TW" sz="2800"/>
              <a:t>.</a:t>
            </a:r>
            <a:r>
              <a:rPr lang="en-US" altLang="zh-TW"/>
              <a:t> </a:t>
            </a:r>
          </a:p>
        </p:txBody>
      </p:sp>
      <p:sp>
        <p:nvSpPr>
          <p:cNvPr id="103428" name="Rectangle 4"/>
          <p:cNvSpPr>
            <a:spLocks noChangeArrowheads="1"/>
          </p:cNvSpPr>
          <p:nvPr/>
        </p:nvSpPr>
        <p:spPr bwMode="auto">
          <a:xfrm>
            <a:off x="2138363" y="9620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TW" altLang="en-US"/>
          </a:p>
        </p:txBody>
      </p:sp>
      <p:sp>
        <p:nvSpPr>
          <p:cNvPr id="103429" name="Rectangle 5"/>
          <p:cNvSpPr>
            <a:spLocks noChangeArrowheads="1"/>
          </p:cNvSpPr>
          <p:nvPr/>
        </p:nvSpPr>
        <p:spPr bwMode="auto">
          <a:xfrm>
            <a:off x="5638800" y="3522663"/>
            <a:ext cx="3048000" cy="2282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/>
            <a:r>
              <a:rPr lang="en-US" altLang="zh-TW"/>
              <a:t>Parent(</a:t>
            </a:r>
            <a:r>
              <a:rPr lang="en-US" altLang="zh-TW" i="1"/>
              <a:t>i</a:t>
            </a:r>
            <a:r>
              <a:rPr lang="en-US" altLang="zh-TW"/>
              <a:t>)</a:t>
            </a:r>
          </a:p>
          <a:p>
            <a:pPr algn="just" eaLnBrk="0" hangingPunct="0"/>
            <a:r>
              <a:rPr lang="en-US" altLang="zh-TW"/>
              <a:t>	</a:t>
            </a:r>
            <a:r>
              <a:rPr lang="en-US" altLang="zh-TW" b="1"/>
              <a:t>return</a:t>
            </a:r>
            <a:r>
              <a:rPr lang="en-US" altLang="zh-TW"/>
              <a:t> </a:t>
            </a:r>
          </a:p>
          <a:p>
            <a:pPr algn="just" eaLnBrk="0" hangingPunct="0"/>
            <a:r>
              <a:rPr lang="en-US" altLang="zh-TW"/>
              <a:t>LEFT(</a:t>
            </a:r>
            <a:r>
              <a:rPr lang="en-US" altLang="zh-TW" i="1"/>
              <a:t>i</a:t>
            </a:r>
            <a:r>
              <a:rPr lang="en-US" altLang="zh-TW"/>
              <a:t>)</a:t>
            </a:r>
          </a:p>
          <a:p>
            <a:pPr algn="just" eaLnBrk="0" hangingPunct="0"/>
            <a:r>
              <a:rPr lang="en-US" altLang="zh-TW"/>
              <a:t>	</a:t>
            </a:r>
            <a:r>
              <a:rPr lang="en-US" altLang="zh-TW" b="1"/>
              <a:t>return</a:t>
            </a:r>
            <a:r>
              <a:rPr lang="en-US" altLang="zh-TW"/>
              <a:t> </a:t>
            </a:r>
            <a:r>
              <a:rPr lang="en-US" altLang="zh-TW" i="1"/>
              <a:t>2i </a:t>
            </a:r>
            <a:endParaRPr lang="en-US" altLang="zh-TW"/>
          </a:p>
          <a:p>
            <a:pPr algn="just" eaLnBrk="0" hangingPunct="0"/>
            <a:r>
              <a:rPr lang="en-US" altLang="zh-TW"/>
              <a:t>Right(</a:t>
            </a:r>
            <a:r>
              <a:rPr lang="en-US" altLang="zh-TW" i="1"/>
              <a:t>i</a:t>
            </a:r>
            <a:r>
              <a:rPr lang="en-US" altLang="zh-TW"/>
              <a:t>)</a:t>
            </a:r>
          </a:p>
          <a:p>
            <a:pPr eaLnBrk="0" hangingPunct="0"/>
            <a:r>
              <a:rPr lang="en-US" altLang="zh-TW"/>
              <a:t>	</a:t>
            </a:r>
            <a:r>
              <a:rPr lang="en-US" altLang="zh-TW" b="1"/>
              <a:t>return</a:t>
            </a:r>
            <a:r>
              <a:rPr lang="en-US" altLang="zh-TW"/>
              <a:t> </a:t>
            </a:r>
            <a:r>
              <a:rPr lang="en-US" altLang="zh-TW" i="1"/>
              <a:t>2i+1</a:t>
            </a:r>
            <a:r>
              <a:rPr lang="en-US" altLang="zh-TW"/>
              <a:t> </a:t>
            </a:r>
          </a:p>
        </p:txBody>
      </p:sp>
      <p:graphicFrame>
        <p:nvGraphicFramePr>
          <p:cNvPr id="103430" name="Object 6"/>
          <p:cNvGraphicFramePr>
            <a:graphicFrameLocks noChangeAspect="1"/>
          </p:cNvGraphicFramePr>
          <p:nvPr/>
        </p:nvGraphicFramePr>
        <p:xfrm>
          <a:off x="7620000" y="3962400"/>
          <a:ext cx="695325" cy="35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433" r:id="rId3" imgW="698197" imgH="355446" progId="Equation.2">
                  <p:embed/>
                </p:oleObj>
              </mc:Choice>
              <mc:Fallback>
                <p:oleObj r:id="rId3" imgW="698197" imgH="355446" progId="Equation.2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0" y="3962400"/>
                        <a:ext cx="695325" cy="3524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3431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014"/>
          <a:stretch>
            <a:fillRect/>
          </a:stretch>
        </p:blipFill>
        <p:spPr bwMode="auto">
          <a:xfrm>
            <a:off x="1258888" y="2924175"/>
            <a:ext cx="3816350" cy="2319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432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050" y="5326063"/>
            <a:ext cx="2881313" cy="947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C3CC23-7B4B-45E0-A3CB-25201AC208C1}" type="slidenum">
              <a:rPr lang="en-US" altLang="zh-TW"/>
              <a:pPr/>
              <a:t>20</a:t>
            </a:fld>
            <a:endParaRPr lang="en-US" altLang="zh-TW"/>
          </a:p>
        </p:txBody>
      </p:sp>
      <p:sp>
        <p:nvSpPr>
          <p:cNvPr id="1218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HEAP-INSERT(</a:t>
            </a:r>
            <a:r>
              <a:rPr lang="en-US" altLang="zh-TW" i="1"/>
              <a:t>A, key</a:t>
            </a:r>
            <a:r>
              <a:rPr lang="en-US" altLang="zh-TW"/>
              <a:t>)</a:t>
            </a:r>
          </a:p>
        </p:txBody>
      </p:sp>
      <p:sp>
        <p:nvSpPr>
          <p:cNvPr id="1218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None/>
            </a:pPr>
            <a:r>
              <a:rPr lang="en-US" altLang="zh-TW" sz="2800"/>
              <a:t>1  heap-size[</a:t>
            </a:r>
            <a:r>
              <a:rPr lang="en-US" altLang="zh-TW" sz="2800" i="1"/>
              <a:t>A</a:t>
            </a:r>
            <a:r>
              <a:rPr lang="en-US" altLang="zh-TW" sz="2800"/>
              <a:t>] </a:t>
            </a:r>
            <a:r>
              <a:rPr lang="en-US" altLang="zh-TW" sz="2800">
                <a:sym typeface="Symbol" panose="05050102010706020507" pitchFamily="18" charset="2"/>
              </a:rPr>
              <a:t> heap-size[</a:t>
            </a:r>
            <a:r>
              <a:rPr lang="en-US" altLang="zh-TW" sz="2800" i="1">
                <a:sym typeface="Symbol" panose="05050102010706020507" pitchFamily="18" charset="2"/>
              </a:rPr>
              <a:t>A</a:t>
            </a:r>
            <a:r>
              <a:rPr lang="en-US" altLang="zh-TW" sz="2800">
                <a:sym typeface="Symbol" panose="05050102010706020507" pitchFamily="18" charset="2"/>
              </a:rPr>
              <a:t>] + 1</a:t>
            </a:r>
          </a:p>
          <a:p>
            <a:pPr marL="342900" indent="-342900">
              <a:buFont typeface="Wingdings" panose="05000000000000000000" pitchFamily="2" charset="2"/>
              <a:buNone/>
            </a:pPr>
            <a:r>
              <a:rPr lang="en-US" altLang="zh-TW" sz="2800"/>
              <a:t>2  </a:t>
            </a:r>
            <a:r>
              <a:rPr lang="en-US" altLang="zh-TW" sz="2800" i="1"/>
              <a:t>A</a:t>
            </a:r>
            <a:r>
              <a:rPr lang="en-US" altLang="zh-TW" sz="2800"/>
              <a:t>[heap-size[</a:t>
            </a:r>
            <a:r>
              <a:rPr lang="en-US" altLang="zh-TW" sz="2800" i="1"/>
              <a:t>A</a:t>
            </a:r>
            <a:r>
              <a:rPr lang="en-US" altLang="zh-TW" sz="2800"/>
              <a:t>]] </a:t>
            </a:r>
            <a:r>
              <a:rPr lang="en-US" altLang="zh-TW" sz="2800">
                <a:sym typeface="Symbol" panose="05050102010706020507" pitchFamily="18" charset="2"/>
              </a:rPr>
              <a:t> -</a:t>
            </a:r>
            <a:r>
              <a:rPr lang="en-US" altLang="zh-TW" sz="2800">
                <a:cs typeface="Times New Roman" panose="02020603050405020304" pitchFamily="18" charset="0"/>
                <a:sym typeface="Symbol" panose="05050102010706020507" pitchFamily="18" charset="2"/>
              </a:rPr>
              <a:t>∞</a:t>
            </a:r>
          </a:p>
          <a:p>
            <a:pPr marL="342900" indent="-342900">
              <a:buFont typeface="Wingdings" panose="05000000000000000000" pitchFamily="2" charset="2"/>
              <a:buNone/>
            </a:pPr>
            <a:r>
              <a:rPr lang="en-US" altLang="zh-TW" sz="2800">
                <a:cs typeface="Times New Roman" panose="02020603050405020304" pitchFamily="18" charset="0"/>
                <a:sym typeface="Symbol" panose="05050102010706020507" pitchFamily="18" charset="2"/>
              </a:rPr>
              <a:t>3  HEAP-INCREASE-KEY(</a:t>
            </a:r>
            <a:r>
              <a:rPr lang="en-US" altLang="zh-TW" sz="2800" i="1">
                <a:cs typeface="Times New Roman" panose="02020603050405020304" pitchFamily="18" charset="0"/>
                <a:sym typeface="Symbol" panose="05050102010706020507" pitchFamily="18" charset="2"/>
              </a:rPr>
              <a:t>A,</a:t>
            </a:r>
            <a:r>
              <a:rPr lang="en-US" altLang="zh-TW" sz="2800">
                <a:cs typeface="Times New Roman" panose="02020603050405020304" pitchFamily="18" charset="0"/>
                <a:sym typeface="Symbol" panose="05050102010706020507" pitchFamily="18" charset="2"/>
              </a:rPr>
              <a:t> heap-size[</a:t>
            </a:r>
            <a:r>
              <a:rPr lang="en-US" altLang="zh-TW" sz="2800" i="1">
                <a:cs typeface="Times New Roman" panose="02020603050405020304" pitchFamily="18" charset="0"/>
                <a:sym typeface="Symbol" panose="05050102010706020507" pitchFamily="18" charset="2"/>
              </a:rPr>
              <a:t>A</a:t>
            </a:r>
            <a:r>
              <a:rPr lang="en-US" altLang="zh-TW" sz="2800">
                <a:cs typeface="Times New Roman" panose="02020603050405020304" pitchFamily="18" charset="0"/>
                <a:sym typeface="Symbol" panose="05050102010706020507" pitchFamily="18" charset="2"/>
              </a:rPr>
              <a:t>]</a:t>
            </a:r>
            <a:r>
              <a:rPr lang="en-US" altLang="zh-TW" sz="2800" i="1">
                <a:cs typeface="Times New Roman" panose="02020603050405020304" pitchFamily="18" charset="0"/>
                <a:sym typeface="Symbol" panose="05050102010706020507" pitchFamily="18" charset="2"/>
              </a:rPr>
              <a:t>,</a:t>
            </a:r>
            <a:r>
              <a:rPr lang="en-US" altLang="zh-TW" sz="2800">
                <a:cs typeface="Times New Roman" panose="02020603050405020304" pitchFamily="18" charset="0"/>
                <a:sym typeface="Symbol" panose="05050102010706020507" pitchFamily="18" charset="2"/>
              </a:rPr>
              <a:t> key)</a:t>
            </a:r>
          </a:p>
          <a:p>
            <a:pPr marL="342900" indent="-342900">
              <a:buFont typeface="Wingdings" panose="05000000000000000000" pitchFamily="2" charset="2"/>
              <a:buNone/>
            </a:pPr>
            <a:endParaRPr lang="en-US" altLang="zh-TW" sz="2800">
              <a:cs typeface="Times New Roman" panose="02020603050405020304" pitchFamily="18" charset="0"/>
              <a:sym typeface="Symbol" panose="05050102010706020507" pitchFamily="18" charset="2"/>
            </a:endParaRPr>
          </a:p>
          <a:p>
            <a:pPr marL="342900" indent="-342900">
              <a:buFont typeface="Wingdings" panose="05000000000000000000" pitchFamily="2" charset="2"/>
              <a:buNone/>
            </a:pPr>
            <a:r>
              <a:rPr lang="en-US" altLang="zh-TW" sz="2800">
                <a:sym typeface="Symbol" panose="05050102010706020507" pitchFamily="18" charset="2"/>
              </a:rPr>
              <a:t>Complexity: </a:t>
            </a:r>
            <a:r>
              <a:rPr lang="en-US" altLang="zh-TW" sz="2800" i="1">
                <a:sym typeface="Symbol" panose="05050102010706020507" pitchFamily="18" charset="2"/>
              </a:rPr>
              <a:t>O</a:t>
            </a:r>
            <a:r>
              <a:rPr lang="en-US" altLang="zh-TW" sz="2800">
                <a:sym typeface="Symbol" panose="05050102010706020507" pitchFamily="18" charset="2"/>
              </a:rPr>
              <a:t>(log </a:t>
            </a:r>
            <a:r>
              <a:rPr lang="en-US" altLang="zh-TW" sz="2800" i="1">
                <a:sym typeface="Symbol" panose="05050102010706020507" pitchFamily="18" charset="2"/>
              </a:rPr>
              <a:t>n</a:t>
            </a:r>
            <a:r>
              <a:rPr lang="en-US" altLang="zh-TW" sz="2800">
                <a:sym typeface="Symbol" panose="05050102010706020507" pitchFamily="18" charset="2"/>
              </a:rPr>
              <a:t>)</a:t>
            </a:r>
          </a:p>
          <a:p>
            <a:pPr marL="342900" indent="-342900">
              <a:buFont typeface="Wingdings" panose="05000000000000000000" pitchFamily="2" charset="2"/>
              <a:buNone/>
            </a:pPr>
            <a:endParaRPr lang="en-US" altLang="zh-TW" sz="2800"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22AED-2A2A-4674-888E-63E6C041F5AB}" type="slidenum">
              <a:rPr lang="en-US" altLang="zh-TW"/>
              <a:pPr/>
              <a:t>3</a:t>
            </a:fld>
            <a:endParaRPr lang="en-US" altLang="zh-TW"/>
          </a:p>
        </p:txBody>
      </p:sp>
      <p:sp>
        <p:nvSpPr>
          <p:cNvPr id="104450" name="Rectangle 2"/>
          <p:cNvSpPr>
            <a:spLocks noGrp="1" noChangeArrowheads="1"/>
          </p:cNvSpPr>
          <p:nvPr>
            <p:ph type="title"/>
          </p:nvPr>
        </p:nvSpPr>
        <p:spPr>
          <a:xfrm>
            <a:off x="468313" y="549275"/>
            <a:ext cx="7200900" cy="1143000"/>
          </a:xfrm>
        </p:spPr>
        <p:txBody>
          <a:bodyPr/>
          <a:lstStyle/>
          <a:p>
            <a:r>
              <a:rPr lang="en-US" altLang="zh-TW"/>
              <a:t>Heap property</a:t>
            </a:r>
          </a:p>
        </p:txBody>
      </p:sp>
      <p:sp>
        <p:nvSpPr>
          <p:cNvPr id="1044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828800"/>
            <a:ext cx="7945438" cy="4302125"/>
          </a:xfrm>
        </p:spPr>
        <p:txBody>
          <a:bodyPr/>
          <a:lstStyle/>
          <a:p>
            <a:pPr marL="342900" indent="-342900" algn="just"/>
            <a:r>
              <a:rPr lang="en-US" altLang="zh-TW" sz="2800">
                <a:solidFill>
                  <a:schemeClr val="hlink"/>
                </a:solidFill>
              </a:rPr>
              <a:t>Max-heap</a:t>
            </a:r>
            <a:r>
              <a:rPr lang="en-US" altLang="zh-TW" sz="2800"/>
              <a:t> : </a:t>
            </a:r>
            <a:r>
              <a:rPr lang="en-US" altLang="zh-TW" sz="2800" i="1"/>
              <a:t>A</a:t>
            </a:r>
            <a:r>
              <a:rPr lang="en-US" altLang="zh-TW" sz="2800"/>
              <a:t>[parent(</a:t>
            </a:r>
            <a:r>
              <a:rPr lang="en-US" altLang="zh-TW" sz="2800" i="1"/>
              <a:t>i</a:t>
            </a:r>
            <a:r>
              <a:rPr lang="en-US" altLang="zh-TW" sz="2800"/>
              <a:t>)] </a:t>
            </a:r>
            <a:r>
              <a:rPr lang="en-US" altLang="zh-TW" sz="2800">
                <a:sym typeface="Symbol" panose="05050102010706020507" pitchFamily="18" charset="2"/>
              </a:rPr>
              <a:t> </a:t>
            </a:r>
            <a:r>
              <a:rPr lang="en-US" altLang="zh-TW" sz="2800" i="1"/>
              <a:t>A</a:t>
            </a:r>
            <a:r>
              <a:rPr lang="en-US" altLang="zh-TW" sz="2800"/>
              <a:t>[</a:t>
            </a:r>
            <a:r>
              <a:rPr lang="en-US" altLang="zh-TW" sz="2800" i="1"/>
              <a:t>i</a:t>
            </a:r>
            <a:r>
              <a:rPr lang="en-US" altLang="zh-TW" sz="2800"/>
              <a:t>]</a:t>
            </a:r>
          </a:p>
          <a:p>
            <a:pPr marL="342900" indent="-342900" algn="just"/>
            <a:r>
              <a:rPr lang="en-US" altLang="zh-TW" sz="2800">
                <a:solidFill>
                  <a:schemeClr val="hlink"/>
                </a:solidFill>
              </a:rPr>
              <a:t>Min-heap</a:t>
            </a:r>
            <a:r>
              <a:rPr lang="en-US" altLang="zh-TW" sz="2800"/>
              <a:t> : </a:t>
            </a:r>
            <a:r>
              <a:rPr lang="en-US" altLang="zh-TW" sz="2800" i="1"/>
              <a:t>A</a:t>
            </a:r>
            <a:r>
              <a:rPr lang="en-US" altLang="zh-TW" sz="2800"/>
              <a:t>[parent(</a:t>
            </a:r>
            <a:r>
              <a:rPr lang="en-US" altLang="zh-TW" sz="2800" i="1"/>
              <a:t>i</a:t>
            </a:r>
            <a:r>
              <a:rPr lang="en-US" altLang="zh-TW" sz="2800"/>
              <a:t>)] </a:t>
            </a:r>
            <a:r>
              <a:rPr lang="en-US" altLang="zh-TW" sz="2800">
                <a:sym typeface="Symbol" panose="05050102010706020507" pitchFamily="18" charset="2"/>
              </a:rPr>
              <a:t>≤ </a:t>
            </a:r>
            <a:r>
              <a:rPr lang="en-US" altLang="zh-TW" sz="2800" i="1"/>
              <a:t>A</a:t>
            </a:r>
            <a:r>
              <a:rPr lang="en-US" altLang="zh-TW" sz="2800"/>
              <a:t>[</a:t>
            </a:r>
            <a:r>
              <a:rPr lang="en-US" altLang="zh-TW" sz="2800" i="1"/>
              <a:t>i</a:t>
            </a:r>
            <a:r>
              <a:rPr lang="en-US" altLang="zh-TW" sz="2800"/>
              <a:t>]</a:t>
            </a:r>
          </a:p>
          <a:p>
            <a:pPr marL="342900" indent="-342900" algn="just"/>
            <a:r>
              <a:rPr lang="en-US" altLang="zh-TW" sz="2800"/>
              <a:t>The </a:t>
            </a:r>
            <a:r>
              <a:rPr lang="en-US" altLang="zh-TW" sz="2800" b="1" i="1">
                <a:solidFill>
                  <a:srgbClr val="FF0000"/>
                </a:solidFill>
              </a:rPr>
              <a:t>height of a node</a:t>
            </a:r>
            <a:r>
              <a:rPr lang="en-US" altLang="zh-TW" sz="2800"/>
              <a:t> in a tree: the number of edges on the longest simple downward path from the node to a leaf.</a:t>
            </a:r>
          </a:p>
          <a:p>
            <a:pPr marL="342900" indent="-342900" algn="just"/>
            <a:r>
              <a:rPr lang="en-US" altLang="zh-TW" sz="2800"/>
              <a:t>The </a:t>
            </a:r>
            <a:r>
              <a:rPr lang="en-US" altLang="zh-TW" sz="2800" b="1" i="1">
                <a:solidFill>
                  <a:srgbClr val="FF0000"/>
                </a:solidFill>
              </a:rPr>
              <a:t>height of a tree</a:t>
            </a:r>
            <a:r>
              <a:rPr lang="en-US" altLang="zh-TW" sz="2800"/>
              <a:t>:  the height of the root</a:t>
            </a:r>
            <a:r>
              <a:rPr lang="en-US" altLang="zh-TW"/>
              <a:t> </a:t>
            </a:r>
          </a:p>
          <a:p>
            <a:pPr marL="342900" indent="-342900" algn="just"/>
            <a:r>
              <a:rPr lang="en-US" altLang="zh-TW" b="1" i="1">
                <a:solidFill>
                  <a:srgbClr val="0000FF"/>
                </a:solidFill>
              </a:rPr>
              <a:t>The height of a heap</a:t>
            </a:r>
            <a:r>
              <a:rPr lang="en-US" altLang="zh-TW"/>
              <a:t>: </a:t>
            </a:r>
            <a:r>
              <a:rPr lang="en-US" altLang="zh-TW" i="1"/>
              <a:t>O</a:t>
            </a:r>
            <a:r>
              <a:rPr lang="en-US" altLang="zh-TW"/>
              <a:t>(lg </a:t>
            </a:r>
            <a:r>
              <a:rPr lang="en-US" altLang="zh-TW" i="1"/>
              <a:t>n</a:t>
            </a:r>
            <a:r>
              <a:rPr lang="en-US" altLang="zh-TW"/>
              <a:t>). 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C3CF6-9311-4341-AB14-68B02F3801AE}" type="slidenum">
              <a:rPr lang="en-US" altLang="zh-TW"/>
              <a:pPr/>
              <a:t>4</a:t>
            </a:fld>
            <a:endParaRPr lang="en-US" altLang="zh-TW"/>
          </a:p>
        </p:txBody>
      </p:sp>
      <p:sp>
        <p:nvSpPr>
          <p:cNvPr id="105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Basic procedures on heap</a:t>
            </a:r>
          </a:p>
        </p:txBody>
      </p:sp>
      <p:sp>
        <p:nvSpPr>
          <p:cNvPr id="1054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8313" y="1852613"/>
            <a:ext cx="6778625" cy="4302125"/>
          </a:xfrm>
          <a:noFill/>
        </p:spPr>
        <p:txBody>
          <a:bodyPr/>
          <a:lstStyle/>
          <a:p>
            <a:pPr marL="609600" indent="-609600"/>
            <a:r>
              <a:rPr lang="en-US" altLang="zh-TW" u="sng"/>
              <a:t>MAX</a:t>
            </a:r>
            <a:r>
              <a:rPr lang="en-US" altLang="zh-TW"/>
              <a:t>-HEAPIFY procedure</a:t>
            </a:r>
          </a:p>
          <a:p>
            <a:pPr marL="609600" indent="-609600"/>
            <a:r>
              <a:rPr lang="en-US" altLang="zh-TW"/>
              <a:t>BUILD-MAX-HEAP procedure</a:t>
            </a:r>
          </a:p>
          <a:p>
            <a:pPr marL="609600" indent="-609600"/>
            <a:r>
              <a:rPr lang="en-US" altLang="zh-TW"/>
              <a:t>HEAPSORT procedure</a:t>
            </a:r>
          </a:p>
          <a:p>
            <a:pPr marL="609600" indent="-609600"/>
            <a:r>
              <a:rPr lang="en-US" altLang="zh-TW"/>
              <a:t>MAX-HEAP-INSERT procedure</a:t>
            </a:r>
          </a:p>
          <a:p>
            <a:pPr marL="609600" indent="-609600"/>
            <a:r>
              <a:rPr lang="en-US" altLang="zh-TW"/>
              <a:t>HEAP-EXTRACT-MAX procedure</a:t>
            </a:r>
          </a:p>
          <a:p>
            <a:pPr marL="609600" indent="-609600"/>
            <a:r>
              <a:rPr lang="en-US" altLang="zh-TW"/>
              <a:t>HEAP-INCREASE-KEY procedure</a:t>
            </a:r>
          </a:p>
          <a:p>
            <a:pPr marL="609600" indent="-609600"/>
            <a:r>
              <a:rPr lang="en-US" altLang="zh-TW"/>
              <a:t>HEAP-MAXIMUM procedure</a:t>
            </a:r>
          </a:p>
        </p:txBody>
      </p:sp>
      <p:sp>
        <p:nvSpPr>
          <p:cNvPr id="105476" name="Rectangle 4"/>
          <p:cNvSpPr>
            <a:spLocks noChangeArrowheads="1"/>
          </p:cNvSpPr>
          <p:nvPr/>
        </p:nvSpPr>
        <p:spPr bwMode="auto">
          <a:xfrm>
            <a:off x="7442200" y="1852613"/>
            <a:ext cx="1522413" cy="4302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609600" indent="-609600">
              <a:spcBef>
                <a:spcPct val="200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o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990600" indent="-5334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371600" indent="-4572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o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752600" indent="-3810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209800" indent="-3810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o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667000" indent="-3810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o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3124200" indent="-3810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o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581400" indent="-3810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o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4038600" indent="-3810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o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buFont typeface="Wingdings" panose="05000000000000000000" pitchFamily="2" charset="2"/>
              <a:buNone/>
            </a:pPr>
            <a:r>
              <a:rPr lang="en-US" altLang="zh-TW" i="1"/>
              <a:t>O</a:t>
            </a:r>
            <a:r>
              <a:rPr lang="en-US" altLang="zh-TW"/>
              <a:t>(lg</a:t>
            </a:r>
            <a:r>
              <a:rPr lang="en-US" altLang="zh-TW" i="1"/>
              <a:t>n</a:t>
            </a:r>
            <a:r>
              <a:rPr lang="en-US" altLang="zh-TW"/>
              <a:t>)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TW" i="1"/>
              <a:t>O</a:t>
            </a:r>
            <a:r>
              <a:rPr lang="en-US" altLang="zh-TW"/>
              <a:t>(</a:t>
            </a:r>
            <a:r>
              <a:rPr lang="en-US" altLang="zh-TW" i="1"/>
              <a:t>n</a:t>
            </a:r>
            <a:r>
              <a:rPr lang="en-US" altLang="zh-TW"/>
              <a:t>)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TW" i="1"/>
              <a:t>O</a:t>
            </a:r>
            <a:r>
              <a:rPr lang="en-US" altLang="zh-TW"/>
              <a:t>(</a:t>
            </a:r>
            <a:r>
              <a:rPr lang="en-US" altLang="zh-TW" i="1"/>
              <a:t>n</a:t>
            </a:r>
            <a:r>
              <a:rPr lang="en-US" altLang="zh-TW"/>
              <a:t>lg</a:t>
            </a:r>
            <a:r>
              <a:rPr lang="en-US" altLang="zh-TW" i="1"/>
              <a:t>n</a:t>
            </a:r>
            <a:r>
              <a:rPr lang="en-US" altLang="zh-TW"/>
              <a:t>)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TW" i="1"/>
              <a:t>O</a:t>
            </a:r>
            <a:r>
              <a:rPr lang="en-US" altLang="zh-TW"/>
              <a:t>(lg</a:t>
            </a:r>
            <a:r>
              <a:rPr lang="en-US" altLang="zh-TW" i="1"/>
              <a:t>n</a:t>
            </a:r>
            <a:r>
              <a:rPr lang="en-US" altLang="zh-TW"/>
              <a:t>)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TW" i="1"/>
              <a:t>O</a:t>
            </a:r>
            <a:r>
              <a:rPr lang="en-US" altLang="zh-TW"/>
              <a:t>(lg</a:t>
            </a:r>
            <a:r>
              <a:rPr lang="en-US" altLang="zh-TW" i="1"/>
              <a:t>n</a:t>
            </a:r>
            <a:r>
              <a:rPr lang="en-US" altLang="zh-TW"/>
              <a:t>)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TW" i="1"/>
              <a:t>O</a:t>
            </a:r>
            <a:r>
              <a:rPr lang="en-US" altLang="zh-TW"/>
              <a:t>(lg</a:t>
            </a:r>
            <a:r>
              <a:rPr lang="en-US" altLang="zh-TW" i="1"/>
              <a:t>n</a:t>
            </a:r>
            <a:r>
              <a:rPr lang="en-US" altLang="zh-TW"/>
              <a:t>)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TW">
                <a:sym typeface="Symbol" panose="05050102010706020507" pitchFamily="18" charset="2"/>
              </a:rPr>
              <a:t></a:t>
            </a:r>
            <a:r>
              <a:rPr lang="en-US" altLang="zh-TW"/>
              <a:t>(1)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15242-D54E-4249-B8A6-A751D46BA004}" type="slidenum">
              <a:rPr lang="en-US" altLang="zh-TW"/>
              <a:pPr/>
              <a:t>5</a:t>
            </a:fld>
            <a:endParaRPr lang="en-US" altLang="zh-TW"/>
          </a:p>
        </p:txBody>
      </p:sp>
      <p:sp>
        <p:nvSpPr>
          <p:cNvPr id="106498" name="Rectangle 2"/>
          <p:cNvSpPr>
            <a:spLocks noGrp="1" noChangeArrowheads="1"/>
          </p:cNvSpPr>
          <p:nvPr>
            <p:ph type="title"/>
          </p:nvPr>
        </p:nvSpPr>
        <p:spPr>
          <a:xfrm>
            <a:off x="611188" y="620713"/>
            <a:ext cx="7993062" cy="1000125"/>
          </a:xfrm>
        </p:spPr>
        <p:txBody>
          <a:bodyPr/>
          <a:lstStyle/>
          <a:p>
            <a:r>
              <a:rPr lang="en-US" altLang="zh-TW"/>
              <a:t>6.2 Maintaining the heap property</a:t>
            </a:r>
          </a:p>
        </p:txBody>
      </p:sp>
      <p:sp>
        <p:nvSpPr>
          <p:cNvPr id="1064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27088" y="1828800"/>
            <a:ext cx="7489825" cy="4408488"/>
          </a:xfrm>
        </p:spPr>
        <p:txBody>
          <a:bodyPr/>
          <a:lstStyle/>
          <a:p>
            <a:pPr marL="342900" indent="-342900" algn="just">
              <a:lnSpc>
                <a:spcPct val="130000"/>
              </a:lnSpc>
            </a:pPr>
            <a:r>
              <a:rPr lang="en-US" altLang="zh-TW" sz="2800"/>
              <a:t>HEAPIFY() is an important subroutine for manipulating heaps. Its inputs are an array </a:t>
            </a:r>
            <a:r>
              <a:rPr lang="en-US" altLang="zh-TW" sz="2800" i="1"/>
              <a:t>A</a:t>
            </a:r>
            <a:r>
              <a:rPr lang="en-US" altLang="zh-TW" sz="2800"/>
              <a:t> and an index </a:t>
            </a:r>
            <a:r>
              <a:rPr lang="en-US" altLang="zh-TW" sz="2800" i="1"/>
              <a:t>i</a:t>
            </a:r>
            <a:r>
              <a:rPr lang="en-US" altLang="zh-TW" sz="2800"/>
              <a:t> into the array. When HEAPIFY() is called, it is assumed that </a:t>
            </a:r>
            <a:r>
              <a:rPr lang="en-US" altLang="zh-TW" sz="2800">
                <a:solidFill>
                  <a:srgbClr val="FF0000"/>
                </a:solidFill>
              </a:rPr>
              <a:t>the binary trees rooted at LEFT(</a:t>
            </a:r>
            <a:r>
              <a:rPr lang="en-US" altLang="zh-TW" sz="2800" i="1">
                <a:solidFill>
                  <a:srgbClr val="FF0000"/>
                </a:solidFill>
              </a:rPr>
              <a:t>i</a:t>
            </a:r>
            <a:r>
              <a:rPr lang="en-US" altLang="zh-TW" sz="2800">
                <a:solidFill>
                  <a:srgbClr val="FF0000"/>
                </a:solidFill>
              </a:rPr>
              <a:t>) and RIGHT(</a:t>
            </a:r>
            <a:r>
              <a:rPr lang="en-US" altLang="zh-TW" sz="2800" i="1">
                <a:solidFill>
                  <a:srgbClr val="FF0000"/>
                </a:solidFill>
              </a:rPr>
              <a:t>i</a:t>
            </a:r>
            <a:r>
              <a:rPr lang="en-US" altLang="zh-TW" sz="2800">
                <a:solidFill>
                  <a:srgbClr val="FF0000"/>
                </a:solidFill>
              </a:rPr>
              <a:t>) are heaps,</a:t>
            </a:r>
            <a:r>
              <a:rPr lang="en-US" altLang="zh-TW" sz="2800"/>
              <a:t> </a:t>
            </a:r>
            <a:r>
              <a:rPr lang="en-US" altLang="zh-TW" sz="2800">
                <a:solidFill>
                  <a:srgbClr val="0000FF"/>
                </a:solidFill>
              </a:rPr>
              <a:t>but that </a:t>
            </a:r>
            <a:r>
              <a:rPr lang="en-US" altLang="zh-TW" sz="2800" i="1">
                <a:solidFill>
                  <a:srgbClr val="0000FF"/>
                </a:solidFill>
              </a:rPr>
              <a:t>A</a:t>
            </a:r>
            <a:r>
              <a:rPr lang="en-US" altLang="zh-TW" sz="2800">
                <a:solidFill>
                  <a:srgbClr val="0000FF"/>
                </a:solidFill>
              </a:rPr>
              <a:t>[</a:t>
            </a:r>
            <a:r>
              <a:rPr lang="en-US" altLang="zh-TW" sz="2800" i="1">
                <a:solidFill>
                  <a:srgbClr val="0000FF"/>
                </a:solidFill>
              </a:rPr>
              <a:t>i</a:t>
            </a:r>
            <a:r>
              <a:rPr lang="en-US" altLang="zh-TW" sz="2800">
                <a:solidFill>
                  <a:srgbClr val="0000FF"/>
                </a:solidFill>
              </a:rPr>
              <a:t>] may be smaller than its children,</a:t>
            </a:r>
            <a:r>
              <a:rPr lang="en-US" altLang="zh-TW" sz="2800"/>
              <a:t> thus violating the heap property. 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38F3A-D6A2-4DC5-B2D7-1EECBDC8BC3B}" type="slidenum">
              <a:rPr lang="en-US" altLang="zh-TW"/>
              <a:pPr/>
              <a:t>6</a:t>
            </a:fld>
            <a:endParaRPr lang="en-US" altLang="zh-TW"/>
          </a:p>
        </p:txBody>
      </p:sp>
      <p:sp>
        <p:nvSpPr>
          <p:cNvPr id="107522" name="Rectangle 2"/>
          <p:cNvSpPr>
            <a:spLocks noChangeArrowheads="1"/>
          </p:cNvSpPr>
          <p:nvPr/>
        </p:nvSpPr>
        <p:spPr bwMode="auto">
          <a:xfrm>
            <a:off x="323850" y="1628775"/>
            <a:ext cx="8640763" cy="28733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075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82688" y="725488"/>
            <a:ext cx="7061200" cy="5727700"/>
          </a:xfrm>
        </p:spPr>
        <p:txBody>
          <a:bodyPr/>
          <a:lstStyle/>
          <a:p>
            <a:pPr marL="609600" indent="-609600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TW" sz="2400"/>
              <a:t>MAX-HEAPIFY(</a:t>
            </a:r>
            <a:r>
              <a:rPr lang="en-US" altLang="zh-TW" sz="2400" i="1"/>
              <a:t>A</a:t>
            </a:r>
            <a:r>
              <a:rPr lang="en-US" altLang="zh-TW" sz="2400"/>
              <a:t>, </a:t>
            </a:r>
            <a:r>
              <a:rPr lang="en-US" altLang="zh-TW" sz="2400" i="1"/>
              <a:t>i</a:t>
            </a:r>
            <a:r>
              <a:rPr lang="en-US" altLang="zh-TW" sz="2400"/>
              <a:t>)</a:t>
            </a:r>
          </a:p>
          <a:p>
            <a:pPr marL="609600" indent="-609600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TW" sz="2400"/>
              <a:t> 1 </a:t>
            </a:r>
            <a:r>
              <a:rPr lang="en-US" altLang="zh-TW" sz="2400" i="1"/>
              <a:t>l</a:t>
            </a:r>
            <a:r>
              <a:rPr lang="en-US" altLang="zh-TW" sz="2400"/>
              <a:t> </a:t>
            </a:r>
            <a:r>
              <a:rPr lang="en-US" altLang="zh-TW" sz="2400">
                <a:sym typeface="Symbol" panose="05050102010706020507" pitchFamily="18" charset="2"/>
              </a:rPr>
              <a:t> LEFT(</a:t>
            </a:r>
            <a:r>
              <a:rPr lang="en-US" altLang="zh-TW" sz="2400" i="1">
                <a:sym typeface="Symbol" panose="05050102010706020507" pitchFamily="18" charset="2"/>
              </a:rPr>
              <a:t>i</a:t>
            </a:r>
            <a:r>
              <a:rPr lang="en-US" altLang="zh-TW" sz="2400">
                <a:sym typeface="Symbol" panose="05050102010706020507" pitchFamily="18" charset="2"/>
              </a:rPr>
              <a:t>)</a:t>
            </a:r>
          </a:p>
          <a:p>
            <a:pPr marL="609600" indent="-609600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TW" sz="2400">
                <a:sym typeface="Symbol" panose="05050102010706020507" pitchFamily="18" charset="2"/>
              </a:rPr>
              <a:t> 2 </a:t>
            </a:r>
            <a:r>
              <a:rPr lang="en-US" altLang="zh-TW" sz="2400" i="1">
                <a:sym typeface="Symbol" panose="05050102010706020507" pitchFamily="18" charset="2"/>
              </a:rPr>
              <a:t>r </a:t>
            </a:r>
            <a:r>
              <a:rPr lang="en-US" altLang="zh-TW" sz="2400">
                <a:sym typeface="Symbol" panose="05050102010706020507" pitchFamily="18" charset="2"/>
              </a:rPr>
              <a:t> RIGHT(</a:t>
            </a:r>
            <a:r>
              <a:rPr lang="en-US" altLang="zh-TW" sz="2400" i="1">
                <a:sym typeface="Symbol" panose="05050102010706020507" pitchFamily="18" charset="2"/>
              </a:rPr>
              <a:t>i</a:t>
            </a:r>
            <a:r>
              <a:rPr lang="en-US" altLang="zh-TW" sz="2400">
                <a:sym typeface="Symbol" panose="05050102010706020507" pitchFamily="18" charset="2"/>
              </a:rPr>
              <a:t>)</a:t>
            </a:r>
          </a:p>
          <a:p>
            <a:pPr marL="609600" indent="-609600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TW" sz="2400">
                <a:sym typeface="Symbol" panose="05050102010706020507" pitchFamily="18" charset="2"/>
              </a:rPr>
              <a:t> 3 </a:t>
            </a:r>
            <a:r>
              <a:rPr lang="en-US" altLang="zh-TW" sz="2400" b="1">
                <a:sym typeface="Symbol" panose="05050102010706020507" pitchFamily="18" charset="2"/>
              </a:rPr>
              <a:t>if</a:t>
            </a:r>
            <a:r>
              <a:rPr lang="en-US" altLang="zh-TW" sz="2400">
                <a:sym typeface="Symbol" panose="05050102010706020507" pitchFamily="18" charset="2"/>
              </a:rPr>
              <a:t>  </a:t>
            </a:r>
            <a:r>
              <a:rPr lang="en-US" altLang="zh-TW" sz="2400" i="1">
                <a:sym typeface="Symbol" panose="05050102010706020507" pitchFamily="18" charset="2"/>
              </a:rPr>
              <a:t>l</a:t>
            </a:r>
            <a:r>
              <a:rPr lang="en-US" altLang="zh-TW" sz="2400">
                <a:sym typeface="Symbol" panose="05050102010706020507" pitchFamily="18" charset="2"/>
              </a:rPr>
              <a:t> ≤ heap-size[</a:t>
            </a:r>
            <a:r>
              <a:rPr lang="en-US" altLang="zh-TW" sz="2400" i="1">
                <a:sym typeface="Symbol" panose="05050102010706020507" pitchFamily="18" charset="2"/>
              </a:rPr>
              <a:t>A</a:t>
            </a:r>
            <a:r>
              <a:rPr lang="en-US" altLang="zh-TW" sz="2400">
                <a:sym typeface="Symbol" panose="05050102010706020507" pitchFamily="18" charset="2"/>
              </a:rPr>
              <a:t>] and </a:t>
            </a:r>
            <a:r>
              <a:rPr lang="en-US" altLang="zh-TW" sz="2400" i="1">
                <a:sym typeface="Symbol" panose="05050102010706020507" pitchFamily="18" charset="2"/>
              </a:rPr>
              <a:t>A</a:t>
            </a:r>
            <a:r>
              <a:rPr lang="en-US" altLang="zh-TW" sz="2400">
                <a:sym typeface="Symbol" panose="05050102010706020507" pitchFamily="18" charset="2"/>
              </a:rPr>
              <a:t>[</a:t>
            </a:r>
            <a:r>
              <a:rPr lang="en-US" altLang="zh-TW" sz="2400" i="1">
                <a:sym typeface="Symbol" panose="05050102010706020507" pitchFamily="18" charset="2"/>
              </a:rPr>
              <a:t>l</a:t>
            </a:r>
            <a:r>
              <a:rPr lang="en-US" altLang="zh-TW" sz="2400">
                <a:sym typeface="Symbol" panose="05050102010706020507" pitchFamily="18" charset="2"/>
              </a:rPr>
              <a:t>] &gt; </a:t>
            </a:r>
            <a:r>
              <a:rPr lang="en-US" altLang="zh-TW" sz="2400" i="1">
                <a:sym typeface="Symbol" panose="05050102010706020507" pitchFamily="18" charset="2"/>
              </a:rPr>
              <a:t>A</a:t>
            </a:r>
            <a:r>
              <a:rPr lang="en-US" altLang="zh-TW" sz="2400">
                <a:sym typeface="Symbol" panose="05050102010706020507" pitchFamily="18" charset="2"/>
              </a:rPr>
              <a:t>[</a:t>
            </a:r>
            <a:r>
              <a:rPr lang="en-US" altLang="zh-TW" sz="2400" i="1">
                <a:sym typeface="Symbol" panose="05050102010706020507" pitchFamily="18" charset="2"/>
              </a:rPr>
              <a:t>i</a:t>
            </a:r>
            <a:r>
              <a:rPr lang="en-US" altLang="zh-TW" sz="2400">
                <a:sym typeface="Symbol" panose="05050102010706020507" pitchFamily="18" charset="2"/>
              </a:rPr>
              <a:t>]</a:t>
            </a:r>
          </a:p>
          <a:p>
            <a:pPr marL="609600" indent="-609600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TW" sz="2400">
                <a:sym typeface="Symbol" panose="05050102010706020507" pitchFamily="18" charset="2"/>
              </a:rPr>
              <a:t> 4 		</a:t>
            </a:r>
            <a:r>
              <a:rPr lang="en-US" altLang="zh-TW" sz="2400" b="1">
                <a:sym typeface="Symbol" panose="05050102010706020507" pitchFamily="18" charset="2"/>
              </a:rPr>
              <a:t>then  </a:t>
            </a:r>
            <a:r>
              <a:rPr lang="en-US" altLang="zh-TW" sz="2400">
                <a:sym typeface="Symbol" panose="05050102010706020507" pitchFamily="18" charset="2"/>
              </a:rPr>
              <a:t>largest  </a:t>
            </a:r>
            <a:r>
              <a:rPr lang="en-US" altLang="zh-TW" sz="2400" i="1">
                <a:sym typeface="Symbol" panose="05050102010706020507" pitchFamily="18" charset="2"/>
              </a:rPr>
              <a:t>l</a:t>
            </a:r>
          </a:p>
          <a:p>
            <a:pPr marL="609600" indent="-609600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TW" sz="2400">
                <a:sym typeface="Symbol" panose="05050102010706020507" pitchFamily="18" charset="2"/>
              </a:rPr>
              <a:t> 5 		</a:t>
            </a:r>
            <a:r>
              <a:rPr lang="en-US" altLang="zh-TW" sz="2400" b="1">
                <a:sym typeface="Symbol" panose="05050102010706020507" pitchFamily="18" charset="2"/>
              </a:rPr>
              <a:t>else  </a:t>
            </a:r>
            <a:r>
              <a:rPr lang="en-US" altLang="zh-TW" sz="2400">
                <a:sym typeface="Symbol" panose="05050102010706020507" pitchFamily="18" charset="2"/>
              </a:rPr>
              <a:t>largest   </a:t>
            </a:r>
            <a:r>
              <a:rPr lang="en-US" altLang="zh-TW" sz="2400" i="1">
                <a:sym typeface="Symbol" panose="05050102010706020507" pitchFamily="18" charset="2"/>
              </a:rPr>
              <a:t>i</a:t>
            </a:r>
          </a:p>
          <a:p>
            <a:pPr marL="609600" indent="-609600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TW" sz="2400">
                <a:sym typeface="Symbol" panose="05050102010706020507" pitchFamily="18" charset="2"/>
              </a:rPr>
              <a:t> 6 </a:t>
            </a:r>
            <a:r>
              <a:rPr lang="en-US" altLang="zh-TW" sz="2400" b="1">
                <a:sym typeface="Symbol" panose="05050102010706020507" pitchFamily="18" charset="2"/>
              </a:rPr>
              <a:t>if  </a:t>
            </a:r>
            <a:r>
              <a:rPr lang="en-US" altLang="zh-TW" sz="2400" i="1">
                <a:sym typeface="Symbol" panose="05050102010706020507" pitchFamily="18" charset="2"/>
              </a:rPr>
              <a:t>r</a:t>
            </a:r>
            <a:r>
              <a:rPr lang="en-US" altLang="zh-TW" sz="2400">
                <a:sym typeface="Symbol" panose="05050102010706020507" pitchFamily="18" charset="2"/>
              </a:rPr>
              <a:t> ≤ heap-size[</a:t>
            </a:r>
            <a:r>
              <a:rPr lang="en-US" altLang="zh-TW" sz="2400" i="1">
                <a:sym typeface="Symbol" panose="05050102010706020507" pitchFamily="18" charset="2"/>
              </a:rPr>
              <a:t>A</a:t>
            </a:r>
            <a:r>
              <a:rPr lang="en-US" altLang="zh-TW" sz="2400">
                <a:sym typeface="Symbol" panose="05050102010706020507" pitchFamily="18" charset="2"/>
              </a:rPr>
              <a:t>] and </a:t>
            </a:r>
            <a:r>
              <a:rPr lang="en-US" altLang="zh-TW" sz="2400" i="1">
                <a:sym typeface="Symbol" panose="05050102010706020507" pitchFamily="18" charset="2"/>
              </a:rPr>
              <a:t>A</a:t>
            </a:r>
            <a:r>
              <a:rPr lang="en-US" altLang="zh-TW" sz="2400">
                <a:sym typeface="Symbol" panose="05050102010706020507" pitchFamily="18" charset="2"/>
              </a:rPr>
              <a:t>[</a:t>
            </a:r>
            <a:r>
              <a:rPr lang="en-US" altLang="zh-TW" sz="2400" i="1">
                <a:sym typeface="Symbol" panose="05050102010706020507" pitchFamily="18" charset="2"/>
              </a:rPr>
              <a:t>r</a:t>
            </a:r>
            <a:r>
              <a:rPr lang="en-US" altLang="zh-TW" sz="2400">
                <a:sym typeface="Symbol" panose="05050102010706020507" pitchFamily="18" charset="2"/>
              </a:rPr>
              <a:t>] &gt; </a:t>
            </a:r>
            <a:r>
              <a:rPr lang="en-US" altLang="zh-TW" sz="2400" i="1">
                <a:sym typeface="Symbol" panose="05050102010706020507" pitchFamily="18" charset="2"/>
              </a:rPr>
              <a:t>A</a:t>
            </a:r>
            <a:r>
              <a:rPr lang="en-US" altLang="zh-TW" sz="2400">
                <a:sym typeface="Symbol" panose="05050102010706020507" pitchFamily="18" charset="2"/>
              </a:rPr>
              <a:t>[largest]</a:t>
            </a:r>
          </a:p>
          <a:p>
            <a:pPr marL="609600" indent="-609600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TW" sz="2400">
                <a:sym typeface="Symbol" panose="05050102010706020507" pitchFamily="18" charset="2"/>
              </a:rPr>
              <a:t> 7		</a:t>
            </a:r>
            <a:r>
              <a:rPr lang="en-US" altLang="zh-TW" sz="2400" b="1">
                <a:sym typeface="Symbol" panose="05050102010706020507" pitchFamily="18" charset="2"/>
              </a:rPr>
              <a:t>then  </a:t>
            </a:r>
            <a:r>
              <a:rPr lang="en-US" altLang="zh-TW" sz="2400">
                <a:sym typeface="Symbol" panose="05050102010706020507" pitchFamily="18" charset="2"/>
              </a:rPr>
              <a:t>largest  </a:t>
            </a:r>
            <a:r>
              <a:rPr lang="en-US" altLang="zh-TW" sz="2400" i="1">
                <a:sym typeface="Symbol" panose="05050102010706020507" pitchFamily="18" charset="2"/>
              </a:rPr>
              <a:t>r</a:t>
            </a:r>
          </a:p>
          <a:p>
            <a:pPr marL="609600" indent="-609600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TW" sz="2400">
                <a:sym typeface="Symbol" panose="05050102010706020507" pitchFamily="18" charset="2"/>
              </a:rPr>
              <a:t> 8 </a:t>
            </a:r>
            <a:r>
              <a:rPr lang="en-US" altLang="zh-TW" sz="2400" b="1">
                <a:sym typeface="Symbol" panose="05050102010706020507" pitchFamily="18" charset="2"/>
              </a:rPr>
              <a:t>if  </a:t>
            </a:r>
            <a:r>
              <a:rPr lang="en-US" altLang="zh-TW" sz="2400">
                <a:sym typeface="Symbol" panose="05050102010706020507" pitchFamily="18" charset="2"/>
              </a:rPr>
              <a:t>largest  </a:t>
            </a:r>
            <a:r>
              <a:rPr lang="en-US" altLang="zh-TW" sz="2400" i="1">
                <a:sym typeface="Symbol" panose="05050102010706020507" pitchFamily="18" charset="2"/>
              </a:rPr>
              <a:t>i</a:t>
            </a:r>
          </a:p>
          <a:p>
            <a:pPr marL="609600" indent="-609600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TW" sz="2400">
                <a:sym typeface="Symbol" panose="05050102010706020507" pitchFamily="18" charset="2"/>
              </a:rPr>
              <a:t> 9  		</a:t>
            </a:r>
            <a:r>
              <a:rPr lang="en-US" altLang="zh-TW" sz="2400" b="1">
                <a:sym typeface="Symbol" panose="05050102010706020507" pitchFamily="18" charset="2"/>
              </a:rPr>
              <a:t>then  </a:t>
            </a:r>
            <a:r>
              <a:rPr lang="en-US" altLang="zh-TW" sz="2400">
                <a:sym typeface="Symbol" panose="05050102010706020507" pitchFamily="18" charset="2"/>
              </a:rPr>
              <a:t>SWAP(</a:t>
            </a:r>
            <a:r>
              <a:rPr lang="en-US" altLang="zh-TW" sz="2400" i="1">
                <a:sym typeface="Symbol" panose="05050102010706020507" pitchFamily="18" charset="2"/>
              </a:rPr>
              <a:t>A</a:t>
            </a:r>
            <a:r>
              <a:rPr lang="en-US" altLang="zh-TW" sz="2400">
                <a:sym typeface="Symbol" panose="05050102010706020507" pitchFamily="18" charset="2"/>
              </a:rPr>
              <a:t>[</a:t>
            </a:r>
            <a:r>
              <a:rPr lang="en-US" altLang="zh-TW" sz="2400" i="1">
                <a:sym typeface="Symbol" panose="05050102010706020507" pitchFamily="18" charset="2"/>
              </a:rPr>
              <a:t>i</a:t>
            </a:r>
            <a:r>
              <a:rPr lang="en-US" altLang="zh-TW" sz="2400">
                <a:sym typeface="Symbol" panose="05050102010706020507" pitchFamily="18" charset="2"/>
              </a:rPr>
              <a:t>], </a:t>
            </a:r>
            <a:r>
              <a:rPr lang="en-US" altLang="zh-TW" sz="2400" i="1">
                <a:sym typeface="Symbol" panose="05050102010706020507" pitchFamily="18" charset="2"/>
              </a:rPr>
              <a:t>A</a:t>
            </a:r>
            <a:r>
              <a:rPr lang="en-US" altLang="zh-TW" sz="2400">
                <a:sym typeface="Symbol" panose="05050102010706020507" pitchFamily="18" charset="2"/>
              </a:rPr>
              <a:t>[largest])</a:t>
            </a:r>
          </a:p>
          <a:p>
            <a:pPr marL="609600" indent="-609600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TW" sz="2400">
                <a:sym typeface="Symbol" panose="05050102010706020507" pitchFamily="18" charset="2"/>
              </a:rPr>
              <a:t>10 		         </a:t>
            </a:r>
            <a:r>
              <a:rPr lang="en-US" altLang="zh-TW" sz="2400">
                <a:solidFill>
                  <a:srgbClr val="0000FF"/>
                </a:solidFill>
                <a:sym typeface="Symbol" panose="05050102010706020507" pitchFamily="18" charset="2"/>
              </a:rPr>
              <a:t>MAX-HEAPIFY(</a:t>
            </a:r>
            <a:r>
              <a:rPr lang="en-US" altLang="zh-TW" sz="2400" i="1">
                <a:solidFill>
                  <a:srgbClr val="0000FF"/>
                </a:solidFill>
                <a:sym typeface="Symbol" panose="05050102010706020507" pitchFamily="18" charset="2"/>
              </a:rPr>
              <a:t>A</a:t>
            </a:r>
            <a:r>
              <a:rPr lang="en-US" altLang="zh-TW" sz="2400">
                <a:solidFill>
                  <a:srgbClr val="0000FF"/>
                </a:solidFill>
                <a:sym typeface="Symbol" panose="05050102010706020507" pitchFamily="18" charset="2"/>
              </a:rPr>
              <a:t>, largest)</a:t>
            </a:r>
          </a:p>
          <a:p>
            <a:pPr marL="609600" indent="-609600">
              <a:lnSpc>
                <a:spcPct val="80000"/>
              </a:lnSpc>
            </a:pPr>
            <a:endParaRPr lang="en-US" altLang="zh-TW" sz="2400">
              <a:sym typeface="Symbol" panose="05050102010706020507" pitchFamily="18" charset="2"/>
            </a:endParaRPr>
          </a:p>
          <a:p>
            <a:pPr marL="609600" indent="-609600">
              <a:lnSpc>
                <a:spcPct val="80000"/>
              </a:lnSpc>
            </a:pPr>
            <a:endParaRPr lang="en-US" altLang="zh-TW" sz="2400">
              <a:sym typeface="Symbol" panose="05050102010706020507" pitchFamily="18" charset="2"/>
            </a:endParaRPr>
          </a:p>
          <a:p>
            <a:pPr marL="609600" indent="-609600">
              <a:lnSpc>
                <a:spcPct val="80000"/>
              </a:lnSpc>
            </a:pPr>
            <a:endParaRPr lang="en-US" altLang="zh-TW" sz="2400">
              <a:sym typeface="Symbol" panose="05050102010706020507" pitchFamily="18" charset="2"/>
            </a:endParaRPr>
          </a:p>
          <a:p>
            <a:pPr marL="609600" indent="-609600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TW" sz="2400">
                <a:sym typeface="Symbol" panose="05050102010706020507" pitchFamily="18" charset="2"/>
              </a:rPr>
              <a:t>Alternatively </a:t>
            </a:r>
            <a:r>
              <a:rPr lang="en-US" altLang="zh-TW" sz="2400" i="1">
                <a:sym typeface="Symbol" panose="05050102010706020507" pitchFamily="18" charset="2"/>
              </a:rPr>
              <a:t>O</a:t>
            </a:r>
            <a:r>
              <a:rPr lang="en-US" altLang="zh-TW" sz="2400">
                <a:sym typeface="Symbol" panose="05050102010706020507" pitchFamily="18" charset="2"/>
              </a:rPr>
              <a:t>(</a:t>
            </a:r>
            <a:r>
              <a:rPr lang="en-US" altLang="zh-TW" sz="2400" i="1">
                <a:sym typeface="Symbol" panose="05050102010706020507" pitchFamily="18" charset="2"/>
              </a:rPr>
              <a:t>h</a:t>
            </a:r>
            <a:r>
              <a:rPr lang="en-US" altLang="zh-TW" sz="2400">
                <a:sym typeface="Symbol" panose="05050102010706020507" pitchFamily="18" charset="2"/>
              </a:rPr>
              <a:t>) (</a:t>
            </a:r>
            <a:r>
              <a:rPr lang="en-US" altLang="zh-TW" sz="2400" i="1">
                <a:sym typeface="Symbol" panose="05050102010706020507" pitchFamily="18" charset="2"/>
              </a:rPr>
              <a:t>h</a:t>
            </a:r>
            <a:r>
              <a:rPr lang="en-US" altLang="zh-TW" sz="2400">
                <a:sym typeface="Symbol" panose="05050102010706020507" pitchFamily="18" charset="2"/>
              </a:rPr>
              <a:t>: height)</a:t>
            </a:r>
          </a:p>
        </p:txBody>
      </p:sp>
      <p:graphicFrame>
        <p:nvGraphicFramePr>
          <p:cNvPr id="107524" name="Object 4"/>
          <p:cNvGraphicFramePr>
            <a:graphicFrameLocks noChangeAspect="1"/>
          </p:cNvGraphicFramePr>
          <p:nvPr/>
        </p:nvGraphicFramePr>
        <p:xfrm>
          <a:off x="1258888" y="5108575"/>
          <a:ext cx="5184775" cy="841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525" name="方程式" r:id="rId3" imgW="2819160" imgH="457200" progId="Equation.3">
                  <p:embed/>
                </p:oleObj>
              </mc:Choice>
              <mc:Fallback>
                <p:oleObj name="方程式" r:id="rId3" imgW="2819160" imgH="4572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8888" y="5108575"/>
                        <a:ext cx="5184775" cy="841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95107-FCC0-4079-AABA-7BEF9B0A8EBD}" type="slidenum">
              <a:rPr lang="en-US" altLang="zh-TW"/>
              <a:pPr/>
              <a:t>7</a:t>
            </a:fld>
            <a:endParaRPr lang="en-US" altLang="zh-TW"/>
          </a:p>
        </p:txBody>
      </p:sp>
      <p:sp>
        <p:nvSpPr>
          <p:cNvPr id="1085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600"/>
              <a:t>MAX-HEAPIFY(</a:t>
            </a:r>
            <a:r>
              <a:rPr lang="en-US" altLang="zh-TW" sz="3600" i="1"/>
              <a:t>A,</a:t>
            </a:r>
            <a:r>
              <a:rPr lang="en-US" altLang="zh-TW" sz="3600"/>
              <a:t> 2)</a:t>
            </a:r>
            <a:br>
              <a:rPr lang="en-US" altLang="zh-TW" sz="3600"/>
            </a:br>
            <a:r>
              <a:rPr lang="en-US" altLang="zh-TW" sz="3600"/>
              <a:t>heap-size[</a:t>
            </a:r>
            <a:r>
              <a:rPr lang="en-US" altLang="zh-TW" sz="3600" i="1"/>
              <a:t>A</a:t>
            </a:r>
            <a:r>
              <a:rPr lang="en-US" altLang="zh-TW" sz="3600"/>
              <a:t>] = 10</a:t>
            </a:r>
          </a:p>
        </p:txBody>
      </p:sp>
      <p:pic>
        <p:nvPicPr>
          <p:cNvPr id="108547" name="Picture 3"/>
          <p:cNvPicPr>
            <a:picLocks noChangeAspect="1" noChangeArrowheads="1"/>
          </p:cNvPicPr>
          <p:nvPr>
            <p:ph type="body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7" r="4745"/>
          <a:stretch>
            <a:fillRect/>
          </a:stretch>
        </p:blipFill>
        <p:spPr>
          <a:xfrm>
            <a:off x="900113" y="1909763"/>
            <a:ext cx="7343775" cy="4687887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99E67-A76F-45D1-8132-C6D9D2DACA81}" type="slidenum">
              <a:rPr lang="en-US" altLang="zh-TW"/>
              <a:pPr/>
              <a:t>8</a:t>
            </a:fld>
            <a:endParaRPr lang="en-US" altLang="zh-TW"/>
          </a:p>
        </p:txBody>
      </p:sp>
      <p:sp>
        <p:nvSpPr>
          <p:cNvPr id="1095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6.3 </a:t>
            </a:r>
            <a:r>
              <a:rPr lang="en-US" altLang="zh-TW" b="1" i="1">
                <a:solidFill>
                  <a:srgbClr val="FF0000"/>
                </a:solidFill>
              </a:rPr>
              <a:t>Building a heap</a:t>
            </a:r>
            <a:r>
              <a:rPr lang="en-US" altLang="zh-TW"/>
              <a:t> </a:t>
            </a:r>
          </a:p>
        </p:txBody>
      </p:sp>
      <p:sp>
        <p:nvSpPr>
          <p:cNvPr id="1095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46125" y="1916113"/>
            <a:ext cx="7786688" cy="4302125"/>
          </a:xfrm>
        </p:spPr>
        <p:txBody>
          <a:bodyPr/>
          <a:lstStyle/>
          <a:p>
            <a:pPr marL="609600" indent="-609600">
              <a:buFont typeface="Wingdings" panose="05000000000000000000" pitchFamily="2" charset="2"/>
              <a:buNone/>
            </a:pPr>
            <a:r>
              <a:rPr lang="en-US" altLang="zh-TW"/>
              <a:t>BUIDE-MAX-HEAP(</a:t>
            </a:r>
            <a:r>
              <a:rPr lang="en-US" altLang="zh-TW" i="1"/>
              <a:t>A</a:t>
            </a:r>
            <a:r>
              <a:rPr lang="en-US" altLang="zh-TW"/>
              <a:t>)</a:t>
            </a:r>
          </a:p>
          <a:p>
            <a:pPr marL="609600" indent="-609600">
              <a:buFont typeface="Wingdings" panose="05000000000000000000" pitchFamily="2" charset="2"/>
              <a:buNone/>
            </a:pPr>
            <a:r>
              <a:rPr lang="en-US" altLang="zh-TW"/>
              <a:t>1   heap-size[</a:t>
            </a:r>
            <a:r>
              <a:rPr lang="en-US" altLang="zh-TW" i="1"/>
              <a:t>A</a:t>
            </a:r>
            <a:r>
              <a:rPr lang="en-US" altLang="zh-TW"/>
              <a:t>] </a:t>
            </a:r>
            <a:r>
              <a:rPr lang="en-US" altLang="zh-TW">
                <a:sym typeface="Symbol" panose="05050102010706020507" pitchFamily="18" charset="2"/>
              </a:rPr>
              <a:t> length[</a:t>
            </a:r>
            <a:r>
              <a:rPr lang="en-US" altLang="zh-TW" i="1">
                <a:sym typeface="Symbol" panose="05050102010706020507" pitchFamily="18" charset="2"/>
              </a:rPr>
              <a:t>A</a:t>
            </a:r>
            <a:r>
              <a:rPr lang="en-US" altLang="zh-TW">
                <a:sym typeface="Symbol" panose="05050102010706020507" pitchFamily="18" charset="2"/>
              </a:rPr>
              <a:t>]</a:t>
            </a:r>
          </a:p>
          <a:p>
            <a:pPr marL="609600" indent="-609600">
              <a:buFont typeface="Wingdings" panose="05000000000000000000" pitchFamily="2" charset="2"/>
              <a:buNone/>
            </a:pPr>
            <a:r>
              <a:rPr lang="en-US" altLang="zh-TW">
                <a:sym typeface="Symbol" panose="05050102010706020507" pitchFamily="18" charset="2"/>
              </a:rPr>
              <a:t>2</a:t>
            </a:r>
            <a:r>
              <a:rPr lang="en-US" altLang="zh-TW" b="1">
                <a:sym typeface="Symbol" panose="05050102010706020507" pitchFamily="18" charset="2"/>
              </a:rPr>
              <a:t>   for</a:t>
            </a:r>
            <a:r>
              <a:rPr lang="en-US" altLang="zh-TW">
                <a:sym typeface="Symbol" panose="05050102010706020507" pitchFamily="18" charset="2"/>
              </a:rPr>
              <a:t> </a:t>
            </a:r>
            <a:r>
              <a:rPr lang="en-US" altLang="zh-TW" i="1">
                <a:sym typeface="Symbol" panose="05050102010706020507" pitchFamily="18" charset="2"/>
              </a:rPr>
              <a:t>i</a:t>
            </a:r>
            <a:r>
              <a:rPr lang="en-US" altLang="zh-TW">
                <a:sym typeface="Symbol" panose="05050102010706020507" pitchFamily="18" charset="2"/>
              </a:rPr>
              <a:t>  length[</a:t>
            </a:r>
            <a:r>
              <a:rPr lang="en-US" altLang="zh-TW" i="1">
                <a:sym typeface="Symbol" panose="05050102010706020507" pitchFamily="18" charset="2"/>
              </a:rPr>
              <a:t>A</a:t>
            </a:r>
            <a:r>
              <a:rPr lang="en-US" altLang="zh-TW">
                <a:sym typeface="Symbol" panose="05050102010706020507" pitchFamily="18" charset="2"/>
              </a:rPr>
              <a:t>]/2 </a:t>
            </a:r>
            <a:r>
              <a:rPr lang="en-US" altLang="zh-TW" b="1">
                <a:sym typeface="Symbol" panose="05050102010706020507" pitchFamily="18" charset="2"/>
              </a:rPr>
              <a:t>downto</a:t>
            </a:r>
            <a:r>
              <a:rPr lang="en-US" altLang="zh-TW">
                <a:sym typeface="Symbol" panose="05050102010706020507" pitchFamily="18" charset="2"/>
              </a:rPr>
              <a:t> 1</a:t>
            </a:r>
          </a:p>
          <a:p>
            <a:pPr marL="609600" indent="-609600">
              <a:buFont typeface="Wingdings" panose="05000000000000000000" pitchFamily="2" charset="2"/>
              <a:buNone/>
            </a:pPr>
            <a:r>
              <a:rPr lang="en-US" altLang="zh-TW">
                <a:sym typeface="Symbol" panose="05050102010706020507" pitchFamily="18" charset="2"/>
              </a:rPr>
              <a:t>3  	    </a:t>
            </a:r>
            <a:r>
              <a:rPr lang="en-US" altLang="zh-TW" b="1">
                <a:sym typeface="Symbol" panose="05050102010706020507" pitchFamily="18" charset="2"/>
              </a:rPr>
              <a:t>do</a:t>
            </a:r>
            <a:r>
              <a:rPr lang="en-US" altLang="zh-TW">
                <a:sym typeface="Symbol" panose="05050102010706020507" pitchFamily="18" charset="2"/>
              </a:rPr>
              <a:t> MAX-HEAPIFY(</a:t>
            </a:r>
            <a:r>
              <a:rPr lang="en-US" altLang="zh-TW" i="1">
                <a:sym typeface="Symbol" panose="05050102010706020507" pitchFamily="18" charset="2"/>
              </a:rPr>
              <a:t>A</a:t>
            </a:r>
            <a:r>
              <a:rPr lang="en-US" altLang="zh-TW">
                <a:sym typeface="Symbol" panose="05050102010706020507" pitchFamily="18" charset="2"/>
              </a:rPr>
              <a:t>, </a:t>
            </a:r>
            <a:r>
              <a:rPr lang="en-US" altLang="zh-TW" i="1">
                <a:sym typeface="Symbol" panose="05050102010706020507" pitchFamily="18" charset="2"/>
              </a:rPr>
              <a:t>i</a:t>
            </a:r>
            <a:r>
              <a:rPr lang="en-US" altLang="zh-TW">
                <a:sym typeface="Symbol" panose="05050102010706020507" pitchFamily="18" charset="2"/>
              </a:rPr>
              <a:t>)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3BEF9-B446-42CF-A37A-CA4B5B228782}" type="slidenum">
              <a:rPr lang="en-US" altLang="zh-TW"/>
              <a:pPr/>
              <a:t>9</a:t>
            </a:fld>
            <a:endParaRPr lang="en-US" altLang="zh-TW"/>
          </a:p>
        </p:txBody>
      </p:sp>
      <p:sp>
        <p:nvSpPr>
          <p:cNvPr id="110594" name="Rectangle 2"/>
          <p:cNvSpPr>
            <a:spLocks noChangeArrowheads="1"/>
          </p:cNvSpPr>
          <p:nvPr/>
        </p:nvSpPr>
        <p:spPr bwMode="auto">
          <a:xfrm>
            <a:off x="1933575" y="-3286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TW" altLang="en-US"/>
          </a:p>
        </p:txBody>
      </p:sp>
      <p:sp>
        <p:nvSpPr>
          <p:cNvPr id="110595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4000"/>
              <a:t>An example of BUILD-MAX-HEAP</a:t>
            </a:r>
          </a:p>
        </p:txBody>
      </p:sp>
      <p:pic>
        <p:nvPicPr>
          <p:cNvPr id="110596" name="Picture 4"/>
          <p:cNvPicPr>
            <a:picLocks noChangeAspect="1" noChangeArrowheads="1"/>
          </p:cNvPicPr>
          <p:nvPr>
            <p:ph type="body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85800" y="2420938"/>
            <a:ext cx="7772400" cy="316865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Quadrant">
  <a:themeElements>
    <a:clrScheme name="Quadrant 2">
      <a:dk1>
        <a:srgbClr val="000000"/>
      </a:dk1>
      <a:lt1>
        <a:srgbClr val="FFFFFF"/>
      </a:lt1>
      <a:dk2>
        <a:srgbClr val="420000"/>
      </a:dk2>
      <a:lt2>
        <a:srgbClr val="660000"/>
      </a:lt2>
      <a:accent1>
        <a:srgbClr val="CCCC00"/>
      </a:accent1>
      <a:accent2>
        <a:srgbClr val="999966"/>
      </a:accent2>
      <a:accent3>
        <a:srgbClr val="FFFFFF"/>
      </a:accent3>
      <a:accent4>
        <a:srgbClr val="000000"/>
      </a:accent4>
      <a:accent5>
        <a:srgbClr val="E2E2AA"/>
      </a:accent5>
      <a:accent6>
        <a:srgbClr val="8A8A5C"/>
      </a:accent6>
      <a:hlink>
        <a:srgbClr val="996633"/>
      </a:hlink>
      <a:folHlink>
        <a:srgbClr val="993300"/>
      </a:folHlink>
    </a:clrScheme>
    <a:fontScheme name="Quadrant">
      <a:majorFont>
        <a:latin typeface="Times New Roman"/>
        <a:ea typeface="新細明體"/>
        <a:cs typeface=""/>
      </a:majorFont>
      <a:minorFont>
        <a:latin typeface="Times New Roman"/>
        <a:ea typeface="新細明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新細明體" panose="02020500000000000000" pitchFamily="18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新細明體" panose="02020500000000000000" pitchFamily="18" charset="-120"/>
          </a:defRPr>
        </a:defPPr>
      </a:lstStyle>
    </a:lnDef>
  </a:objectDefaults>
  <a:extraClrSchemeLst>
    <a:extraClrScheme>
      <a:clrScheme name="Quadrant 1">
        <a:dk1>
          <a:srgbClr val="5C5674"/>
        </a:dk1>
        <a:lt1>
          <a:srgbClr val="FFFFFF"/>
        </a:lt1>
        <a:dk2>
          <a:srgbClr val="85986A"/>
        </a:dk2>
        <a:lt2>
          <a:srgbClr val="FFFFFF"/>
        </a:lt2>
        <a:accent1>
          <a:srgbClr val="666633"/>
        </a:accent1>
        <a:accent2>
          <a:srgbClr val="ADC5B8"/>
        </a:accent2>
        <a:accent3>
          <a:srgbClr val="C2CAB9"/>
        </a:accent3>
        <a:accent4>
          <a:srgbClr val="DADADA"/>
        </a:accent4>
        <a:accent5>
          <a:srgbClr val="B8B8AD"/>
        </a:accent5>
        <a:accent6>
          <a:srgbClr val="9CB2A6"/>
        </a:accent6>
        <a:hlink>
          <a:srgbClr val="FFCC00"/>
        </a:hlink>
        <a:folHlink>
          <a:srgbClr val="FFFF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Quadrant 2">
        <a:dk1>
          <a:srgbClr val="000000"/>
        </a:dk1>
        <a:lt1>
          <a:srgbClr val="FFFFFF"/>
        </a:lt1>
        <a:dk2>
          <a:srgbClr val="420000"/>
        </a:dk2>
        <a:lt2>
          <a:srgbClr val="660000"/>
        </a:lt2>
        <a:accent1>
          <a:srgbClr val="CCCC00"/>
        </a:accent1>
        <a:accent2>
          <a:srgbClr val="999966"/>
        </a:accent2>
        <a:accent3>
          <a:srgbClr val="FFFFFF"/>
        </a:accent3>
        <a:accent4>
          <a:srgbClr val="000000"/>
        </a:accent4>
        <a:accent5>
          <a:srgbClr val="E2E2AA"/>
        </a:accent5>
        <a:accent6>
          <a:srgbClr val="8A8A5C"/>
        </a:accent6>
        <a:hlink>
          <a:srgbClr val="996633"/>
        </a:hlink>
        <a:folHlink>
          <a:srgbClr val="9933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Quadrant 3">
        <a:dk1>
          <a:srgbClr val="618052"/>
        </a:dk1>
        <a:lt1>
          <a:srgbClr val="FFFFE3"/>
        </a:lt1>
        <a:dk2>
          <a:srgbClr val="162E36"/>
        </a:dk2>
        <a:lt2>
          <a:srgbClr val="FFFFFF"/>
        </a:lt2>
        <a:accent1>
          <a:srgbClr val="336699"/>
        </a:accent1>
        <a:accent2>
          <a:srgbClr val="69888B"/>
        </a:accent2>
        <a:accent3>
          <a:srgbClr val="ABADAE"/>
        </a:accent3>
        <a:accent4>
          <a:srgbClr val="DADAC2"/>
        </a:accent4>
        <a:accent5>
          <a:srgbClr val="ADB8CA"/>
        </a:accent5>
        <a:accent6>
          <a:srgbClr val="5E7B7D"/>
        </a:accent6>
        <a:hlink>
          <a:srgbClr val="FFCC00"/>
        </a:hlink>
        <a:folHlink>
          <a:srgbClr val="FFFF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Quadrant 4">
        <a:dk1>
          <a:srgbClr val="000000"/>
        </a:dk1>
        <a:lt1>
          <a:srgbClr val="FFFFFF"/>
        </a:lt1>
        <a:dk2>
          <a:srgbClr val="000000"/>
        </a:dk2>
        <a:lt2>
          <a:srgbClr val="CC0000"/>
        </a:lt2>
        <a:accent1>
          <a:srgbClr val="FFCC00"/>
        </a:accent1>
        <a:accent2>
          <a:srgbClr val="3366CC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2D5CB9"/>
        </a:accent6>
        <a:hlink>
          <a:srgbClr val="666699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Quadrant 5">
        <a:dk1>
          <a:srgbClr val="666699"/>
        </a:dk1>
        <a:lt1>
          <a:srgbClr val="FFFFFF"/>
        </a:lt1>
        <a:dk2>
          <a:srgbClr val="000033"/>
        </a:dk2>
        <a:lt2>
          <a:srgbClr val="FFFFFF"/>
        </a:lt2>
        <a:accent1>
          <a:srgbClr val="9966FF"/>
        </a:accent1>
        <a:accent2>
          <a:srgbClr val="CCCCFF"/>
        </a:accent2>
        <a:accent3>
          <a:srgbClr val="AAAAAD"/>
        </a:accent3>
        <a:accent4>
          <a:srgbClr val="DADADA"/>
        </a:accent4>
        <a:accent5>
          <a:srgbClr val="CAB8FF"/>
        </a:accent5>
        <a:accent6>
          <a:srgbClr val="B9B9E7"/>
        </a:accent6>
        <a:hlink>
          <a:srgbClr val="CCCC00"/>
        </a:hlink>
        <a:folHlink>
          <a:srgbClr val="CC99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Quadrant 6">
        <a:dk1>
          <a:srgbClr val="000000"/>
        </a:dk1>
        <a:lt1>
          <a:srgbClr val="FFFFFF"/>
        </a:lt1>
        <a:dk2>
          <a:srgbClr val="000000"/>
        </a:dk2>
        <a:lt2>
          <a:srgbClr val="669966"/>
        </a:lt2>
        <a:accent1>
          <a:srgbClr val="CCCCFF"/>
        </a:accent1>
        <a:accent2>
          <a:srgbClr val="9999CC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8A8AB9"/>
        </a:accent6>
        <a:hlink>
          <a:srgbClr val="000066"/>
        </a:hlink>
        <a:folHlink>
          <a:srgbClr val="3333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Quadrant 7">
        <a:dk1>
          <a:srgbClr val="0099CC"/>
        </a:dk1>
        <a:lt1>
          <a:srgbClr val="FFFFFF"/>
        </a:lt1>
        <a:dk2>
          <a:srgbClr val="000099"/>
        </a:dk2>
        <a:lt2>
          <a:srgbClr val="FFFFFF"/>
        </a:lt2>
        <a:accent1>
          <a:srgbClr val="0099CC"/>
        </a:accent1>
        <a:accent2>
          <a:srgbClr val="6600FF"/>
        </a:accent2>
        <a:accent3>
          <a:srgbClr val="AAAACA"/>
        </a:accent3>
        <a:accent4>
          <a:srgbClr val="DADADA"/>
        </a:accent4>
        <a:accent5>
          <a:srgbClr val="AACAE2"/>
        </a:accent5>
        <a:accent6>
          <a:srgbClr val="5C00E7"/>
        </a:accent6>
        <a:hlink>
          <a:srgbClr val="FFCC00"/>
        </a:hlink>
        <a:folHlink>
          <a:srgbClr val="00CC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Quadrant 8">
        <a:dk1>
          <a:srgbClr val="000033"/>
        </a:dk1>
        <a:lt1>
          <a:srgbClr val="FFFFFF"/>
        </a:lt1>
        <a:dk2>
          <a:srgbClr val="003366"/>
        </a:dk2>
        <a:lt2>
          <a:srgbClr val="275C6D"/>
        </a:lt2>
        <a:accent1>
          <a:srgbClr val="A7D2DF"/>
        </a:accent1>
        <a:accent2>
          <a:srgbClr val="108DA6"/>
        </a:accent2>
        <a:accent3>
          <a:srgbClr val="FFFFFF"/>
        </a:accent3>
        <a:accent4>
          <a:srgbClr val="00002A"/>
        </a:accent4>
        <a:accent5>
          <a:srgbClr val="D0E5EC"/>
        </a:accent5>
        <a:accent6>
          <a:srgbClr val="0D7F96"/>
        </a:accent6>
        <a:hlink>
          <a:srgbClr val="666699"/>
        </a:hlink>
        <a:folHlink>
          <a:srgbClr val="9999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Quadrant 9">
        <a:dk1>
          <a:srgbClr val="CC3300"/>
        </a:dk1>
        <a:lt1>
          <a:srgbClr val="FFFFFF"/>
        </a:lt1>
        <a:dk2>
          <a:srgbClr val="000000"/>
        </a:dk2>
        <a:lt2>
          <a:srgbClr val="FFFFCC"/>
        </a:lt2>
        <a:accent1>
          <a:srgbClr val="FF9900"/>
        </a:accent1>
        <a:accent2>
          <a:srgbClr val="993300"/>
        </a:accent2>
        <a:accent3>
          <a:srgbClr val="AAAAAA"/>
        </a:accent3>
        <a:accent4>
          <a:srgbClr val="DADADA"/>
        </a:accent4>
        <a:accent5>
          <a:srgbClr val="FFCAAA"/>
        </a:accent5>
        <a:accent6>
          <a:srgbClr val="8A2D00"/>
        </a:accent6>
        <a:hlink>
          <a:srgbClr val="CEC5A2"/>
        </a:hlink>
        <a:folHlink>
          <a:srgbClr val="DDDDDD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Quadrant</Template>
  <TotalTime>1511</TotalTime>
  <Words>658</Words>
  <Application>Microsoft Office PowerPoint</Application>
  <PresentationFormat>如螢幕大小 (4:3)</PresentationFormat>
  <Paragraphs>120</Paragraphs>
  <Slides>20</Slides>
  <Notes>0</Notes>
  <HiddenSlides>0</HiddenSlides>
  <MMClips>0</MMClips>
  <ScaleCrop>false</ScaleCrop>
  <HeadingPairs>
    <vt:vector size="8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內嵌 OLE 伺服程式</vt:lpstr>
      </vt:variant>
      <vt:variant>
        <vt:i4>3</vt:i4>
      </vt:variant>
      <vt:variant>
        <vt:lpstr>投影片標題</vt:lpstr>
      </vt:variant>
      <vt:variant>
        <vt:i4>20</vt:i4>
      </vt:variant>
    </vt:vector>
  </HeadingPairs>
  <TitlesOfParts>
    <vt:vector size="31" baseType="lpstr">
      <vt:lpstr>Times New Roman</vt:lpstr>
      <vt:lpstr>新細明體</vt:lpstr>
      <vt:lpstr>Arial</vt:lpstr>
      <vt:lpstr>Wingdings</vt:lpstr>
      <vt:lpstr>Symbol</vt:lpstr>
      <vt:lpstr>Tahoma</vt:lpstr>
      <vt:lpstr>AR MinchoL JIS</vt:lpstr>
      <vt:lpstr>Quadrant</vt:lpstr>
      <vt:lpstr>Microsoft 方程式編輯器 2.0</vt:lpstr>
      <vt:lpstr>Microsoft 方程式編輯器 3.0</vt:lpstr>
      <vt:lpstr>Microsoft Word 文件</vt:lpstr>
      <vt:lpstr>6. Heapsort</vt:lpstr>
      <vt:lpstr>6.1 Heaps (Binary heap) </vt:lpstr>
      <vt:lpstr>Heap property</vt:lpstr>
      <vt:lpstr>Basic procedures on heap</vt:lpstr>
      <vt:lpstr>6.2 Maintaining the heap property</vt:lpstr>
      <vt:lpstr>PowerPoint 簡報</vt:lpstr>
      <vt:lpstr>MAX-HEAPIFY(A, 2) heap-size[A] = 10</vt:lpstr>
      <vt:lpstr>6.3 Building a heap </vt:lpstr>
      <vt:lpstr>An example of BUILD-MAX-HEAP</vt:lpstr>
      <vt:lpstr>An example of BUILD-MAX-HEAP (II)</vt:lpstr>
      <vt:lpstr>An example of BUILD-MAX-HEAP (III)</vt:lpstr>
      <vt:lpstr>PowerPoint 簡報</vt:lpstr>
      <vt:lpstr>6.4 The Heapsort algorithm </vt:lpstr>
      <vt:lpstr>The operation of HEAPSORT()</vt:lpstr>
      <vt:lpstr>The operation of HEAPSORT() (cont.)</vt:lpstr>
      <vt:lpstr>6.5 Priority queues</vt:lpstr>
      <vt:lpstr>HEAP-EXTRACT-MAX(A) </vt:lpstr>
      <vt:lpstr>HEAP-INCREASE-KEY(A, i, key) </vt:lpstr>
      <vt:lpstr>HEAP-INCREASE-KEY</vt:lpstr>
      <vt:lpstr>HEAP-INSERT(A, key)</vt:lpstr>
    </vt:vector>
  </TitlesOfParts>
  <Company>NCTU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Heapsort</dc:title>
  <dc:creator>Kenneth Pao</dc:creator>
  <cp:lastModifiedBy>pao</cp:lastModifiedBy>
  <cp:revision>254</cp:revision>
  <dcterms:created xsi:type="dcterms:W3CDTF">2001-09-06T13:56:50Z</dcterms:created>
  <dcterms:modified xsi:type="dcterms:W3CDTF">2020-03-04T01:24:46Z</dcterms:modified>
</cp:coreProperties>
</file>